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4"/>
  </p:notesMasterIdLst>
  <p:handoutMasterIdLst>
    <p:handoutMasterId r:id="rId75"/>
  </p:handoutMasterIdLst>
  <p:sldIdLst>
    <p:sldId id="1100" r:id="rId2"/>
    <p:sldId id="1103" r:id="rId3"/>
    <p:sldId id="1102" r:id="rId4"/>
    <p:sldId id="1090" r:id="rId5"/>
    <p:sldId id="1091" r:id="rId6"/>
    <p:sldId id="1089" r:id="rId7"/>
    <p:sldId id="1092" r:id="rId8"/>
    <p:sldId id="1093" r:id="rId9"/>
    <p:sldId id="1094" r:id="rId10"/>
    <p:sldId id="1095" r:id="rId11"/>
    <p:sldId id="1101" r:id="rId12"/>
    <p:sldId id="1048" r:id="rId13"/>
    <p:sldId id="1104" r:id="rId14"/>
    <p:sldId id="1049" r:id="rId15"/>
    <p:sldId id="1050" r:id="rId16"/>
    <p:sldId id="1051" r:id="rId17"/>
    <p:sldId id="1052" r:id="rId18"/>
    <p:sldId id="1054" r:id="rId19"/>
    <p:sldId id="1055" r:id="rId20"/>
    <p:sldId id="1057" r:id="rId21"/>
    <p:sldId id="1058" r:id="rId22"/>
    <p:sldId id="1059" r:id="rId23"/>
    <p:sldId id="1060" r:id="rId24"/>
    <p:sldId id="1061" r:id="rId25"/>
    <p:sldId id="1105" r:id="rId26"/>
    <p:sldId id="1062" r:id="rId27"/>
    <p:sldId id="1106" r:id="rId28"/>
    <p:sldId id="1064" r:id="rId29"/>
    <p:sldId id="1065" r:id="rId30"/>
    <p:sldId id="1066" r:id="rId31"/>
    <p:sldId id="1067" r:id="rId32"/>
    <p:sldId id="1068" r:id="rId33"/>
    <p:sldId id="1069" r:id="rId34"/>
    <p:sldId id="1070" r:id="rId35"/>
    <p:sldId id="1071" r:id="rId36"/>
    <p:sldId id="1072" r:id="rId37"/>
    <p:sldId id="1073" r:id="rId38"/>
    <p:sldId id="1075" r:id="rId39"/>
    <p:sldId id="1076" r:id="rId40"/>
    <p:sldId id="1077" r:id="rId41"/>
    <p:sldId id="1078" r:id="rId42"/>
    <p:sldId id="1079" r:id="rId43"/>
    <p:sldId id="1080" r:id="rId44"/>
    <p:sldId id="1081" r:id="rId45"/>
    <p:sldId id="1082" r:id="rId46"/>
    <p:sldId id="1083" r:id="rId47"/>
    <p:sldId id="1084" r:id="rId48"/>
    <p:sldId id="1085" r:id="rId49"/>
    <p:sldId id="1086" r:id="rId50"/>
    <p:sldId id="467" r:id="rId51"/>
    <p:sldId id="560" r:id="rId52"/>
    <p:sldId id="565" r:id="rId53"/>
    <p:sldId id="409" r:id="rId54"/>
    <p:sldId id="561" r:id="rId55"/>
    <p:sldId id="562" r:id="rId56"/>
    <p:sldId id="563" r:id="rId57"/>
    <p:sldId id="564" r:id="rId58"/>
    <p:sldId id="410" r:id="rId59"/>
    <p:sldId id="1087" r:id="rId60"/>
    <p:sldId id="479" r:id="rId61"/>
    <p:sldId id="489" r:id="rId62"/>
    <p:sldId id="413" r:id="rId63"/>
    <p:sldId id="414" r:id="rId64"/>
    <p:sldId id="415" r:id="rId65"/>
    <p:sldId id="401" r:id="rId66"/>
    <p:sldId id="317" r:id="rId67"/>
    <p:sldId id="416" r:id="rId68"/>
    <p:sldId id="345" r:id="rId69"/>
    <p:sldId id="346" r:id="rId70"/>
    <p:sldId id="343" r:id="rId71"/>
    <p:sldId id="344" r:id="rId72"/>
    <p:sldId id="569" r:id="rId73"/>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032" autoAdjust="0"/>
    <p:restoredTop sz="78939" autoAdjust="0"/>
  </p:normalViewPr>
  <p:slideViewPr>
    <p:cSldViewPr>
      <p:cViewPr>
        <p:scale>
          <a:sx n="148" d="100"/>
          <a:sy n="148" d="100"/>
        </p:scale>
        <p:origin x="-320" y="824"/>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79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15</a:t>
            </a:fld>
            <a:endParaRPr lang="en-US" altLang="en-US" sz="120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16</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4868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17</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smtClean="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18</a:t>
            </a:fld>
            <a:endParaRPr lang="en-US" altLang="en-US" sz="120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19</a:t>
            </a:fld>
            <a:endParaRPr lang="en-US" alt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21</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6728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22</a:t>
            </a:fld>
            <a:endParaRPr lang="en-US" alt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23</a:t>
            </a:fld>
            <a:endParaRPr lang="en-US" altLang="en-US" sz="120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24</a:t>
            </a:fld>
            <a:endParaRPr lang="en-US" alt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25</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78018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26</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27</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28</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smtClean="0"/>
          </a:p>
          <a:p>
            <a:pPr marL="228600" indent="-228600" eaLnBrk="1" hangingPunct="1">
              <a:buAutoNum type="arabicPeriod"/>
            </a:pPr>
            <a:r>
              <a:rPr lang="en-US" altLang="en-US" dirty="0" smtClean="0"/>
              <a:t>Which variable should be assigned next (SELECT-UNASSIGNED-VARIABLE), and in  what order should its values be tried (ORDER-DOMAIN-VALUES)? </a:t>
            </a:r>
          </a:p>
          <a:p>
            <a:pPr marL="228600" indent="-228600" eaLnBrk="1" hangingPunct="1">
              <a:buAutoNum type="arabicPeriod"/>
            </a:pPr>
            <a:r>
              <a:rPr lang="en-US" altLang="en-US" dirty="0" smtClean="0"/>
              <a:t>What inferences should be performed at each step in the search (INFERENCE)?  </a:t>
            </a:r>
          </a:p>
          <a:p>
            <a:pPr marL="228600" indent="-228600" eaLnBrk="1" hangingPunct="1">
              <a:buAutoNum type="arabicPeriod"/>
            </a:pPr>
            <a:r>
              <a:rPr lang="en-US" altLang="en-US" dirty="0" smtClean="0"/>
              <a:t>When the search arrives at an assignment that violates a constraint, can the search avoid  repeating this failure? </a:t>
            </a:r>
            <a:endParaRPr lang="en-US" altLang="en-US" dirty="0"/>
          </a:p>
        </p:txBody>
      </p:sp>
    </p:spTree>
    <p:extLst>
      <p:ext uri="{BB962C8B-B14F-4D97-AF65-F5344CB8AC3E}">
        <p14:creationId xmlns:p14="http://schemas.microsoft.com/office/powerpoint/2010/main" val="24789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29</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30</a:t>
            </a:fld>
            <a:endParaRPr lang="en-US" altLang="en-US" sz="1200">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31</a:t>
            </a:fld>
            <a:endParaRPr lang="en-US" altLang="en-US" sz="120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1654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32</a:t>
            </a:fld>
            <a:endParaRPr lang="en-US" altLang="en-US" sz="1200">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33</a:t>
            </a:fld>
            <a:endParaRPr lang="en-US" altLang="en-US" sz="120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34</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566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35</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59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3</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229603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36</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340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37</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38</a:t>
            </a:fld>
            <a:endParaRPr lang="en-US" altLang="en-US"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39</a:t>
            </a:fld>
            <a:endParaRPr lang="en-US" altLang="en-US" sz="120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40</a:t>
            </a:fld>
            <a:endParaRPr lang="en-US" altLang="en-US" sz="120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41</a:t>
            </a:fld>
            <a:endParaRPr lang="en-US" altLang="en-US" sz="1200">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42</a:t>
            </a:fld>
            <a:endParaRPr lang="en-US" altLang="en-US" sz="120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43</a:t>
            </a:fld>
            <a:endParaRPr lang="en-US" altLang="en-US" sz="120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44</a:t>
            </a:fld>
            <a:endParaRPr lang="en-US" altLang="en-US" sz="120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45</a:t>
            </a:fld>
            <a:endParaRPr lang="en-US" altLang="en-US" sz="120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4</a:t>
            </a:fld>
            <a:endParaRPr lang="en-US"/>
          </a:p>
        </p:txBody>
      </p:sp>
    </p:spTree>
    <p:extLst>
      <p:ext uri="{BB962C8B-B14F-4D97-AF65-F5344CB8AC3E}">
        <p14:creationId xmlns:p14="http://schemas.microsoft.com/office/powerpoint/2010/main" val="40275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46</a:t>
            </a:fld>
            <a:endParaRPr lang="en-US" altLang="en-US" sz="120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47</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48</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49</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6CA4CD7A-4BAA-46F1-AF0F-09F0AC61FB18}" type="slidenum">
              <a:rPr lang="en-US" altLang="en-US" sz="1200" smtClean="0"/>
              <a:pPr/>
              <a:t>50</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5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52</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53</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Always throw out things from the tail that are not consistent with the head.</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55</a:t>
            </a:fld>
            <a:endParaRPr lang="en-US"/>
          </a:p>
        </p:txBody>
      </p:sp>
    </p:spTree>
    <p:extLst>
      <p:ext uri="{BB962C8B-B14F-4D97-AF65-F5344CB8AC3E}">
        <p14:creationId xmlns:p14="http://schemas.microsoft.com/office/powerpoint/2010/main" val="64259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58</a:t>
            </a:fld>
            <a:endParaRPr lang="en-US" alt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0960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smtClean="0"/>
          </a:p>
          <a:p>
            <a:pPr eaLnBrk="1" hangingPunct="1">
              <a:lnSpc>
                <a:spcPct val="80000"/>
              </a:lnSpc>
            </a:pPr>
            <a:endParaRPr lang="en-US" sz="1200" dirty="0" smtClean="0"/>
          </a:p>
          <a:p>
            <a:pPr eaLnBrk="1" hangingPunct="1">
              <a:lnSpc>
                <a:spcPct val="80000"/>
              </a:lnSpc>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59</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a:t>
            </a:fld>
            <a:endParaRPr lang="en-US"/>
          </a:p>
        </p:txBody>
      </p:sp>
    </p:spTree>
    <p:extLst>
      <p:ext uri="{BB962C8B-B14F-4D97-AF65-F5344CB8AC3E}">
        <p14:creationId xmlns:p14="http://schemas.microsoft.com/office/powerpoint/2010/main" val="217114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60</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61</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8517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62</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63</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0716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64</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3754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65</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66</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72</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a:t>
            </a:fld>
            <a:endParaRPr lang="en-US"/>
          </a:p>
        </p:txBody>
      </p:sp>
    </p:spTree>
    <p:extLst>
      <p:ext uri="{BB962C8B-B14F-4D97-AF65-F5344CB8AC3E}">
        <p14:creationId xmlns:p14="http://schemas.microsoft.com/office/powerpoint/2010/main" val="198769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75049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54220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191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421/521 - Intro to AI</a:t>
            </a:r>
            <a:endParaRPr 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15087367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13812662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421/521 - Intro to AI</a:t>
            </a:r>
            <a:endParaRPr lang="en-US" dirty="0"/>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6"/>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tags" Target="../tags/tag16.xml"/><Relationship Id="rId2"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tags" Target="../tags/tag1.xml"/><Relationship Id="rId2"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tags" Target="../tags/tag3.xml"/><Relationship Id="rId2"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3.png"/><Relationship Id="rId13" Type="http://schemas.openxmlformats.org/officeDocument/2006/relationships/image" Target="../media/image18.png"/><Relationship Id="rId14"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5.png"/><Relationship Id="rId10"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7.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smtClean="0"/>
              <a:t>A* Wrap Up</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182543162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554478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a:t>Resource planning problems</a:t>
            </a:r>
          </a:p>
          <a:p>
            <a:pPr eaLnBrk="1" hangingPunct="1"/>
            <a:r>
              <a:rPr lang="en-US"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7791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smtClean="0"/>
              <a:pPr>
                <a:spcBef>
                  <a:spcPct val="0"/>
                </a:spcBef>
                <a:buClrTx/>
                <a:buSzTx/>
                <a:buFontTx/>
                <a:buNone/>
              </a:pPr>
              <a:t>12</a:t>
            </a:fld>
            <a:endParaRPr lang="en-US" altLang="en-US" sz="1400" b="0"/>
          </a:p>
        </p:txBody>
      </p:sp>
      <p:sp>
        <p:nvSpPr>
          <p:cNvPr id="14340" name="Rectangle 4"/>
          <p:cNvSpPr>
            <a:spLocks noGrp="1" noChangeArrowheads="1"/>
          </p:cNvSpPr>
          <p:nvPr>
            <p:ph type="ctrTitle"/>
          </p:nvPr>
        </p:nvSpPr>
        <p:spPr/>
        <p:txBody>
          <a:bodyPr/>
          <a:lstStyle/>
          <a:p>
            <a:r>
              <a:rPr lang="en-US" altLang="en-US" dirty="0"/>
              <a:t>Constraint Satisfaction Problems</a:t>
            </a:r>
            <a:br>
              <a:rPr lang="en-US" altLang="en-US" dirty="0"/>
            </a:br>
            <a:r>
              <a:rPr lang="en-US" altLang="en-US" dirty="0"/>
              <a:t/>
            </a:r>
            <a:br>
              <a:rPr lang="en-US" altLang="en-US" dirty="0"/>
            </a:br>
            <a:endParaRPr lang="en-US" altLang="en-US" dirty="0"/>
          </a:p>
        </p:txBody>
      </p:sp>
      <p:sp>
        <p:nvSpPr>
          <p:cNvPr id="14341" name="Rectangle 3"/>
          <p:cNvSpPr>
            <a:spLocks noGrp="1" noChangeArrowheads="1"/>
          </p:cNvSpPr>
          <p:nvPr>
            <p:ph type="subTitle" idx="1"/>
          </p:nvPr>
        </p:nvSpPr>
        <p:spPr/>
        <p:txBody>
          <a:bodyPr/>
          <a:lstStyle/>
          <a:p>
            <a:pPr>
              <a:buFont typeface="Symbol" pitchFamily="18" charset="2"/>
              <a:buNone/>
            </a:pPr>
            <a:r>
              <a:rPr lang="en-US" altLang="en-US"/>
              <a:t>AIMA: Chapter 6</a:t>
            </a:r>
          </a:p>
        </p:txBody>
      </p:sp>
    </p:spTree>
    <p:extLst>
      <p:ext uri="{BB962C8B-B14F-4D97-AF65-F5344CB8AC3E}">
        <p14:creationId xmlns:p14="http://schemas.microsoft.com/office/powerpoint/2010/main" val="84162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What is Search For?</a:t>
            </a:r>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idx="1"/>
          </p:nvPr>
        </p:nvSpPr>
        <p:spPr/>
        <p:txBody>
          <a:bodyPr/>
          <a:lstStyle/>
          <a:p>
            <a:r>
              <a:rPr lang="en-US" dirty="0"/>
              <a:t>Represent the </a:t>
            </a:r>
            <a:r>
              <a:rPr lang="en-US" i="1" dirty="0">
                <a:solidFill>
                  <a:srgbClr val="C00000"/>
                </a:solidFill>
              </a:rPr>
              <a:t>constraints</a:t>
            </a:r>
            <a:r>
              <a:rPr lang="en-US" i="1" dirty="0"/>
              <a:t> </a:t>
            </a:r>
            <a:r>
              <a:rPr lang="en-US" dirty="0"/>
              <a:t>that solutions must satisfy in a uniform </a:t>
            </a:r>
            <a:r>
              <a:rPr lang="en-US" i="1" dirty="0">
                <a:solidFill>
                  <a:srgbClr val="C00000"/>
                </a:solidFill>
              </a:rPr>
              <a:t>declarative</a:t>
            </a:r>
            <a:r>
              <a:rPr lang="en-US" i="1" dirty="0"/>
              <a:t> </a:t>
            </a:r>
            <a:r>
              <a:rPr lang="en-US" dirty="0"/>
              <a:t>language</a:t>
            </a:r>
          </a:p>
          <a:p>
            <a:r>
              <a:rPr lang="en-US" dirty="0"/>
              <a:t>Find solutions by </a:t>
            </a:r>
            <a:r>
              <a:rPr lang="en-US" i="1" dirty="0">
                <a:solidFill>
                  <a:srgbClr val="C00000"/>
                </a:solidFill>
              </a:rPr>
              <a:t>GENERAL</a:t>
            </a:r>
            <a:r>
              <a:rPr lang="en-US" dirty="0"/>
              <a:t> </a:t>
            </a:r>
            <a:r>
              <a:rPr lang="en-US" i="1" dirty="0">
                <a:solidFill>
                  <a:srgbClr val="C00000"/>
                </a:solidFill>
              </a:rPr>
              <a:t>PURPOSE</a:t>
            </a:r>
            <a:r>
              <a:rPr lang="en-US" dirty="0"/>
              <a:t> search algorithms with no changes from problem to problem</a:t>
            </a:r>
          </a:p>
          <a:p>
            <a:pPr lvl="1"/>
            <a:r>
              <a:rPr lang="en-US" dirty="0"/>
              <a:t>No hand built transition functions</a:t>
            </a:r>
          </a:p>
          <a:p>
            <a:pPr lvl="1"/>
            <a:r>
              <a:rPr lang="en-US" dirty="0"/>
              <a:t>No hand built heuristics</a:t>
            </a:r>
          </a:p>
          <a:p>
            <a:pPr lvl="1"/>
            <a:endParaRPr lang="en-US" dirty="0"/>
          </a:p>
          <a:p>
            <a:r>
              <a:rPr lang="en-US" dirty="0"/>
              <a:t>Just specify the problem in a formal declarative language, and a general purpose algorithm does everything else!</a:t>
            </a:r>
          </a:p>
          <a:p>
            <a:pPr lvl="1"/>
            <a:endParaRPr lang="en-US" dirty="0"/>
          </a:p>
        </p:txBody>
      </p:sp>
      <p:sp>
        <p:nvSpPr>
          <p:cNvPr id="4" name="Date Placeholder 3"/>
          <p:cNvSpPr>
            <a:spLocks noGrp="1"/>
          </p:cNvSpPr>
          <p:nvPr>
            <p:ph type="dt" sz="half" idx="10"/>
          </p:nvPr>
        </p:nvSpPr>
        <p:spPr/>
        <p:txBody>
          <a:bodyPr/>
          <a:lstStyle/>
          <a:p>
            <a:pPr>
              <a:defRPr/>
            </a:pPr>
            <a:r>
              <a:rPr lang="en-US"/>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a:t>       </a:t>
            </a:r>
            <a:fld id="{631C9254-E2ED-4182-9826-EAB5C32B0CB4}" type="slidenum">
              <a:rPr lang="en-US" smtClean="0"/>
              <a:pPr>
                <a:defRPr/>
              </a:pPr>
              <a:t>14</a:t>
            </a:fld>
            <a:endParaRPr lang="en-US"/>
          </a:p>
        </p:txBody>
      </p:sp>
    </p:spTree>
    <p:extLst>
      <p:ext uri="{BB962C8B-B14F-4D97-AF65-F5344CB8AC3E}">
        <p14:creationId xmlns:p14="http://schemas.microsoft.com/office/powerpoint/2010/main" val="27852618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p:txBody>
          <a:bodyPr/>
          <a:lstStyle/>
          <a:p>
            <a:pPr>
              <a:defRPr/>
            </a:pPr>
            <a:r>
              <a:rPr lang="en-US"/>
              <a:t>CIS 421/521 - Intro to AI</a:t>
            </a:r>
            <a:endParaRPr lang="en-US" dirty="0"/>
          </a:p>
        </p:txBody>
      </p:sp>
      <p:sp>
        <p:nvSpPr>
          <p:cNvPr id="153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4C95EEB-EB72-427B-92F3-04461D578F32}" type="slidenum">
              <a:rPr lang="en-US" altLang="en-US" sz="1400" b="0" smtClean="0"/>
              <a:pPr>
                <a:spcBef>
                  <a:spcPct val="0"/>
                </a:spcBef>
                <a:buClrTx/>
                <a:buSzTx/>
                <a:buFontTx/>
                <a:buNone/>
              </a:pPr>
              <a:t>15</a:t>
            </a:fld>
            <a:endParaRPr lang="en-US" altLang="en-US" sz="1400" b="0"/>
          </a:p>
        </p:txBody>
      </p:sp>
      <p:sp>
        <p:nvSpPr>
          <p:cNvPr id="15364" name="Rectangle 2"/>
          <p:cNvSpPr>
            <a:spLocks noGrp="1" noChangeArrowheads="1"/>
          </p:cNvSpPr>
          <p:nvPr>
            <p:ph type="title"/>
          </p:nvPr>
        </p:nvSpPr>
        <p:spPr/>
        <p:txBody>
          <a:bodyPr/>
          <a:lstStyle/>
          <a:p>
            <a:r>
              <a:rPr lang="en-US" altLang="en-US" sz="2800" dirty="0"/>
              <a:t>Constraint Satisfaction Problems</a:t>
            </a:r>
            <a:endParaRPr lang="en-US" altLang="en-US" dirty="0"/>
          </a:p>
        </p:txBody>
      </p:sp>
      <p:sp>
        <p:nvSpPr>
          <p:cNvPr id="15365" name="Rectangle 3"/>
          <p:cNvSpPr>
            <a:spLocks noGrp="1" noChangeArrowheads="1"/>
          </p:cNvSpPr>
          <p:nvPr>
            <p:ph type="body" idx="1"/>
          </p:nvPr>
        </p:nvSpPr>
        <p:spPr>
          <a:xfrm>
            <a:off x="457200" y="1295400"/>
            <a:ext cx="8458200" cy="4572000"/>
          </a:xfrm>
        </p:spPr>
        <p:txBody>
          <a:bodyPr/>
          <a:lstStyle/>
          <a:p>
            <a:pPr marL="0" indent="0">
              <a:buFont typeface="Symbol" pitchFamily="18" charset="2"/>
              <a:buNone/>
            </a:pPr>
            <a:r>
              <a:rPr lang="en-US" altLang="en-US" dirty="0"/>
              <a:t>A CSP consists of:</a:t>
            </a:r>
          </a:p>
          <a:p>
            <a:pPr lvl="1">
              <a:spcAft>
                <a:spcPts val="600"/>
              </a:spcAft>
            </a:pPr>
            <a:r>
              <a:rPr lang="en-US" altLang="en-US" sz="2400" i="1" dirty="0">
                <a:solidFill>
                  <a:schemeClr val="accent2"/>
                </a:solidFill>
              </a:rPr>
              <a:t>Finite set of variables </a:t>
            </a:r>
            <a:r>
              <a:rPr lang="en-US" altLang="en-US" sz="2400" i="1" dirty="0">
                <a:latin typeface="Times New Roman" pitchFamily="18" charset="0"/>
              </a:rPr>
              <a:t>X</a:t>
            </a:r>
            <a:r>
              <a:rPr lang="en-US" altLang="en-US" sz="2400" i="1" baseline="-25000" dirty="0">
                <a:latin typeface="Times New Roman" pitchFamily="18" charset="0"/>
              </a:rPr>
              <a:t>1</a:t>
            </a:r>
            <a:r>
              <a:rPr lang="en-US" altLang="en-US" sz="2400" i="1" dirty="0">
                <a:latin typeface="Times New Roman" pitchFamily="18" charset="0"/>
              </a:rPr>
              <a:t>, X</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X</a:t>
            </a:r>
            <a:r>
              <a:rPr lang="en-US" altLang="en-US" sz="2400" i="1" baseline="-25000" dirty="0" err="1">
                <a:latin typeface="Times New Roman" pitchFamily="18" charset="0"/>
              </a:rPr>
              <a:t>n</a:t>
            </a:r>
            <a:r>
              <a:rPr lang="en-US" altLang="en-US" sz="2400" i="1" baseline="-25000" dirty="0">
                <a:latin typeface="Times New Roman" pitchFamily="18" charset="0"/>
              </a:rPr>
              <a:t> </a:t>
            </a:r>
            <a:r>
              <a:rPr lang="en-US" altLang="en-US" sz="2400" i="1" dirty="0">
                <a:latin typeface="Times New Roman" pitchFamily="18" charset="0"/>
              </a:rPr>
              <a:t> 		      </a:t>
            </a:r>
            <a:endParaRPr lang="en-US" altLang="en-US" i="1" dirty="0">
              <a:solidFill>
                <a:srgbClr val="C00000"/>
              </a:solidFill>
            </a:endParaRPr>
          </a:p>
          <a:p>
            <a:pPr lvl="1">
              <a:spcAft>
                <a:spcPts val="600"/>
              </a:spcAft>
            </a:pPr>
            <a:r>
              <a:rPr lang="en-US" altLang="en-US" sz="2400" i="1" dirty="0">
                <a:solidFill>
                  <a:schemeClr val="accent2"/>
                </a:solidFill>
              </a:rPr>
              <a:t>Nonempty </a:t>
            </a:r>
            <a:r>
              <a:rPr lang="en-US" altLang="en-US" sz="2400" b="1" i="1" dirty="0">
                <a:solidFill>
                  <a:schemeClr val="accent2"/>
                </a:solidFill>
              </a:rPr>
              <a:t>domain</a:t>
            </a:r>
            <a:r>
              <a:rPr lang="en-US" altLang="en-US" sz="2400" i="1" dirty="0">
                <a:solidFill>
                  <a:schemeClr val="accent2"/>
                </a:solidFill>
              </a:rPr>
              <a:t> of possible values </a:t>
            </a:r>
            <a:r>
              <a:rPr lang="en-US" altLang="en-US" sz="2400" dirty="0"/>
              <a:t>for each variable </a:t>
            </a:r>
            <a:br>
              <a:rPr lang="en-US" altLang="en-US" sz="2400" dirty="0"/>
            </a:br>
            <a:r>
              <a:rPr lang="en-US" altLang="en-US" sz="2400" i="1" dirty="0">
                <a:latin typeface="Times New Roman" pitchFamily="18" charset="0"/>
              </a:rPr>
              <a:t>D</a:t>
            </a:r>
            <a:r>
              <a:rPr lang="en-US" altLang="en-US" sz="2400" i="1" baseline="-25000" dirty="0">
                <a:latin typeface="Times New Roman" pitchFamily="18" charset="0"/>
              </a:rPr>
              <a:t>1</a:t>
            </a:r>
            <a:r>
              <a:rPr lang="en-US" altLang="en-US" sz="2400" i="1" dirty="0">
                <a:latin typeface="Times New Roman" pitchFamily="18" charset="0"/>
              </a:rPr>
              <a:t>, D</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D</a:t>
            </a:r>
            <a:r>
              <a:rPr lang="en-US" altLang="en-US" sz="2400" i="1" baseline="-25000" dirty="0" err="1">
                <a:latin typeface="Times New Roman" pitchFamily="18" charset="0"/>
              </a:rPr>
              <a:t>n</a:t>
            </a:r>
            <a:r>
              <a:rPr lang="en-US" altLang="en-US" sz="2400" i="1" dirty="0">
                <a:latin typeface="Times New Roman" pitchFamily="18" charset="0"/>
              </a:rPr>
              <a:t> </a:t>
            </a:r>
            <a:r>
              <a:rPr lang="en-US" altLang="en-US" sz="2400" i="1" dirty="0">
                <a:solidFill>
                  <a:schemeClr val="accent2"/>
                </a:solidFill>
              </a:rPr>
              <a:t>where</a:t>
            </a:r>
            <a:r>
              <a:rPr lang="en-US" altLang="en-US" sz="2400" i="1" dirty="0">
                <a:solidFill>
                  <a:srgbClr val="C00000"/>
                </a:solidFill>
              </a:rPr>
              <a:t> </a:t>
            </a:r>
            <a:r>
              <a:rPr lang="en-US" altLang="en-US" sz="2400" i="1" dirty="0">
                <a:latin typeface="Times New Roman" pitchFamily="18" charset="0"/>
              </a:rPr>
              <a:t>D</a:t>
            </a:r>
            <a:r>
              <a:rPr lang="en-US" altLang="en-US" sz="2400" i="1" baseline="-25000" dirty="0">
                <a:latin typeface="Times New Roman" pitchFamily="18" charset="0"/>
              </a:rPr>
              <a:t>i</a:t>
            </a:r>
            <a:r>
              <a:rPr lang="en-US" altLang="en-US" sz="2400" i="1" dirty="0">
                <a:latin typeface="Times New Roman" pitchFamily="18" charset="0"/>
              </a:rPr>
              <a:t> = {v</a:t>
            </a:r>
            <a:r>
              <a:rPr lang="en-US" altLang="en-US" sz="2400" i="1" baseline="-25000" dirty="0">
                <a:latin typeface="Times New Roman" pitchFamily="18" charset="0"/>
              </a:rPr>
              <a:t>1</a:t>
            </a:r>
            <a:r>
              <a:rPr lang="en-US" altLang="en-US" sz="2400" i="1" dirty="0">
                <a:latin typeface="Times New Roman" pitchFamily="18" charset="0"/>
              </a:rPr>
              <a:t>, …, </a:t>
            </a:r>
            <a:r>
              <a:rPr lang="en-US" altLang="en-US" sz="2400" i="1" dirty="0" err="1">
                <a:latin typeface="Times New Roman" pitchFamily="18" charset="0"/>
              </a:rPr>
              <a:t>v</a:t>
            </a:r>
            <a:r>
              <a:rPr lang="en-US" altLang="en-US" sz="2400" i="1" baseline="-25000" dirty="0" err="1">
                <a:latin typeface="Times New Roman" pitchFamily="18" charset="0"/>
              </a:rPr>
              <a:t>k</a:t>
            </a:r>
            <a:r>
              <a:rPr lang="en-US" altLang="en-US" sz="2400"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sz="2400" i="1" dirty="0">
                <a:solidFill>
                  <a:schemeClr val="accent2"/>
                </a:solidFill>
              </a:rPr>
              <a:t>Finite set of constraints </a:t>
            </a:r>
            <a:r>
              <a:rPr lang="en-US" altLang="en-US" sz="2400" i="1" dirty="0">
                <a:latin typeface="Times New Roman" pitchFamily="18" charset="0"/>
              </a:rPr>
              <a:t>C</a:t>
            </a:r>
            <a:r>
              <a:rPr lang="en-US" altLang="en-US" sz="2400" i="1" baseline="-25000" dirty="0">
                <a:latin typeface="Times New Roman" pitchFamily="18" charset="0"/>
              </a:rPr>
              <a:t>1</a:t>
            </a:r>
            <a:r>
              <a:rPr lang="en-US" altLang="en-US" sz="2400" i="1" dirty="0">
                <a:latin typeface="Times New Roman" pitchFamily="18" charset="0"/>
              </a:rPr>
              <a:t>, C</a:t>
            </a:r>
            <a:r>
              <a:rPr lang="en-US" altLang="en-US" sz="2400" i="1" baseline="-25000" dirty="0">
                <a:latin typeface="Times New Roman" pitchFamily="18" charset="0"/>
              </a:rPr>
              <a:t>2</a:t>
            </a:r>
            <a:r>
              <a:rPr lang="en-US" altLang="en-US" sz="2400" i="1" dirty="0">
                <a:latin typeface="Times New Roman" pitchFamily="18" charset="0"/>
              </a:rPr>
              <a:t>, …, C</a:t>
            </a:r>
            <a:r>
              <a:rPr lang="en-US" altLang="en-US" sz="2400"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sz="2000" dirty="0"/>
              <a:t>Each </a:t>
            </a:r>
            <a:r>
              <a:rPr lang="en-US" altLang="en-US" sz="2000" i="1" dirty="0">
                <a:solidFill>
                  <a:schemeClr val="accent2"/>
                </a:solidFill>
              </a:rPr>
              <a:t>constraint </a:t>
            </a:r>
            <a:r>
              <a:rPr lang="en-US" altLang="en-US" sz="2000" i="1" dirty="0">
                <a:solidFill>
                  <a:schemeClr val="accent2"/>
                </a:solidFill>
                <a:latin typeface="Times New Roman" pitchFamily="18" charset="0"/>
              </a:rPr>
              <a:t>C</a:t>
            </a:r>
            <a:r>
              <a:rPr lang="en-US" altLang="en-US" sz="2000" i="1" baseline="-25000" dirty="0">
                <a:solidFill>
                  <a:schemeClr val="accent2"/>
                </a:solidFill>
                <a:latin typeface="Times New Roman" pitchFamily="18" charset="0"/>
              </a:rPr>
              <a:t>i</a:t>
            </a:r>
            <a:r>
              <a:rPr lang="en-US" altLang="en-US" sz="2000" i="1" dirty="0">
                <a:solidFill>
                  <a:schemeClr val="accent2"/>
                </a:solidFill>
              </a:rPr>
              <a:t> </a:t>
            </a:r>
            <a:r>
              <a:rPr lang="en-US" altLang="en-US" sz="2000" dirty="0"/>
              <a:t>limits the values that variables can take, e.g., </a:t>
            </a:r>
            <a:r>
              <a:rPr lang="en-US" altLang="en-US" sz="2000" i="1" dirty="0">
                <a:latin typeface="Times New Roman" pitchFamily="18" charset="0"/>
              </a:rPr>
              <a:t>X</a:t>
            </a:r>
            <a:r>
              <a:rPr lang="en-US" altLang="en-US" sz="2000" i="1" baseline="-25000" dirty="0">
                <a:latin typeface="Times New Roman" pitchFamily="18" charset="0"/>
              </a:rPr>
              <a:t>1 </a:t>
            </a:r>
            <a:r>
              <a:rPr lang="en-US" altLang="en-US" sz="2000" i="1" dirty="0">
                <a:latin typeface="Times New Roman" pitchFamily="18" charset="0"/>
              </a:rPr>
              <a:t>≠ X</a:t>
            </a:r>
            <a:r>
              <a:rPr lang="en-US" altLang="en-US" sz="2000" i="1" baseline="-25000" dirty="0">
                <a:latin typeface="Times New Roman" pitchFamily="18" charset="0"/>
              </a:rPr>
              <a:t>2 </a:t>
            </a:r>
            <a:r>
              <a:rPr lang="en-US" altLang="en-US" sz="2000" i="1" dirty="0">
                <a:latin typeface="Times New Roman" pitchFamily="18" charset="0"/>
              </a:rPr>
              <a:t> </a:t>
            </a:r>
            <a:r>
              <a:rPr lang="en-US" altLang="en-US" sz="2000" dirty="0"/>
              <a:t>A </a:t>
            </a:r>
            <a:r>
              <a:rPr lang="en-US" altLang="en-US" sz="2000" i="1" dirty="0">
                <a:solidFill>
                  <a:schemeClr val="accent2"/>
                </a:solidFill>
              </a:rPr>
              <a:t>state </a:t>
            </a:r>
            <a:r>
              <a:rPr lang="en-US" altLang="en-US" sz="2000" dirty="0"/>
              <a:t>is defined as an </a:t>
            </a:r>
            <a:r>
              <a:rPr lang="en-US" altLang="en-US" sz="2000" i="1" dirty="0">
                <a:solidFill>
                  <a:schemeClr val="accent2"/>
                </a:solidFill>
              </a:rPr>
              <a:t>assignment </a:t>
            </a:r>
            <a:r>
              <a:rPr lang="en-US" altLang="en-US" sz="2000" dirty="0"/>
              <a:t>of values to some or all variables.</a:t>
            </a:r>
          </a:p>
          <a:p>
            <a:pPr marL="0" indent="0"/>
            <a:r>
              <a:rPr lang="en-US" altLang="en-US" dirty="0"/>
              <a:t> A </a:t>
            </a:r>
            <a:r>
              <a:rPr lang="en-US" altLang="en-US" i="1" dirty="0">
                <a:solidFill>
                  <a:schemeClr val="accent2"/>
                </a:solidFill>
              </a:rPr>
              <a:t>consistent </a:t>
            </a:r>
            <a:r>
              <a:rPr lang="en-US" altLang="en-US" dirty="0"/>
              <a:t>assignment does not violate the constraints. </a:t>
            </a:r>
          </a:p>
          <a:p>
            <a:pPr marL="0" indent="0"/>
            <a:r>
              <a:rPr lang="en-US" altLang="en-US" dirty="0"/>
              <a:t> Example problem: Sudoku</a:t>
            </a:r>
          </a:p>
        </p:txBody>
      </p:sp>
    </p:spTree>
    <p:extLst>
      <p:ext uri="{BB962C8B-B14F-4D97-AF65-F5344CB8AC3E}">
        <p14:creationId xmlns:p14="http://schemas.microsoft.com/office/powerpoint/2010/main" val="165418058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16</a:t>
            </a:fld>
            <a:endParaRPr lang="en-US" altLang="en-US" sz="1400" b="0"/>
          </a:p>
        </p:txBody>
      </p:sp>
      <p:sp>
        <p:nvSpPr>
          <p:cNvPr id="16388" name="Rectangle 2"/>
          <p:cNvSpPr>
            <a:spLocks noGrp="1" noChangeArrowheads="1"/>
          </p:cNvSpPr>
          <p:nvPr>
            <p:ph type="title"/>
          </p:nvPr>
        </p:nvSpPr>
        <p:spPr/>
        <p:txBody>
          <a:bodyPr/>
          <a:lstStyle/>
          <a:p>
            <a:r>
              <a:rPr lang="en-US" altLang="en-US" sz="2800"/>
              <a:t>Constraint satisfaction problems</a:t>
            </a:r>
            <a:endParaRPr lang="en-US" altLang="en-US"/>
          </a:p>
        </p:txBody>
      </p:sp>
      <p:sp>
        <p:nvSpPr>
          <p:cNvPr id="16389" name="Rectangle 3"/>
          <p:cNvSpPr>
            <a:spLocks noGrp="1" noChangeArrowheads="1"/>
          </p:cNvSpPr>
          <p:nvPr>
            <p:ph type="body" idx="1"/>
          </p:nvPr>
        </p:nvSpPr>
        <p:spPr>
          <a:xfrm>
            <a:off x="685800" y="1295400"/>
            <a:ext cx="8153400" cy="5105400"/>
          </a:xfrm>
        </p:spPr>
        <p:txBody>
          <a:bodyPr/>
          <a:lstStyle/>
          <a:p>
            <a:pPr>
              <a:lnSpc>
                <a:spcPct val="90000"/>
              </a:lnSpc>
              <a:spcAft>
                <a:spcPts val="600"/>
              </a:spcAft>
            </a:pPr>
            <a:r>
              <a:rPr lang="en-US" altLang="en-US" sz="2800" dirty="0"/>
              <a:t>An assignment is </a:t>
            </a:r>
            <a:r>
              <a:rPr lang="en-US" altLang="en-US" sz="2800" i="1" dirty="0">
                <a:solidFill>
                  <a:schemeClr val="accent2"/>
                </a:solidFill>
              </a:rPr>
              <a:t>complete </a:t>
            </a:r>
            <a:r>
              <a:rPr lang="en-US" altLang="en-US" sz="2800" dirty="0"/>
              <a:t>when every variable is assigned a value. </a:t>
            </a:r>
          </a:p>
          <a:p>
            <a:pPr>
              <a:lnSpc>
                <a:spcPct val="90000"/>
              </a:lnSpc>
              <a:spcAft>
                <a:spcPts val="600"/>
              </a:spcAft>
            </a:pPr>
            <a:r>
              <a:rPr lang="en-US" altLang="en-US" sz="2800" dirty="0"/>
              <a:t>A </a:t>
            </a:r>
            <a:r>
              <a:rPr lang="en-US" altLang="en-US" sz="2800" i="1" dirty="0">
                <a:solidFill>
                  <a:schemeClr val="accent2"/>
                </a:solidFill>
              </a:rPr>
              <a:t>solution </a:t>
            </a:r>
            <a:r>
              <a:rPr lang="en-US" altLang="en-US" sz="2800" dirty="0"/>
              <a:t>to a CSP is a </a:t>
            </a:r>
            <a:r>
              <a:rPr lang="en-US" altLang="en-US" sz="2800" i="1" dirty="0">
                <a:solidFill>
                  <a:schemeClr val="accent2"/>
                </a:solidFill>
              </a:rPr>
              <a:t>complete, </a:t>
            </a:r>
            <a:r>
              <a:rPr lang="en-US" altLang="en-US" sz="2800" dirty="0"/>
              <a:t>  </a:t>
            </a:r>
            <a:r>
              <a:rPr lang="en-US" altLang="en-US" sz="2800" i="1" dirty="0">
                <a:solidFill>
                  <a:schemeClr val="accent2"/>
                </a:solidFill>
              </a:rPr>
              <a:t>consistent</a:t>
            </a:r>
            <a:r>
              <a:rPr lang="en-US" altLang="en-US" sz="2800" dirty="0"/>
              <a:t> assignment.</a:t>
            </a:r>
          </a:p>
          <a:p>
            <a:pPr>
              <a:lnSpc>
                <a:spcPct val="90000"/>
              </a:lnSpc>
              <a:spcAft>
                <a:spcPts val="600"/>
              </a:spcAft>
            </a:pPr>
            <a:r>
              <a:rPr lang="en-US" altLang="en-US" sz="2800" dirty="0"/>
              <a:t>Solutions to CSPs can be found by a completely </a:t>
            </a:r>
            <a:r>
              <a:rPr lang="en-US" altLang="en-US" sz="2800" i="1" dirty="0">
                <a:solidFill>
                  <a:schemeClr val="accent2"/>
                </a:solidFill>
              </a:rPr>
              <a:t>general</a:t>
            </a:r>
            <a:r>
              <a:rPr lang="en-US" altLang="en-US" sz="2800" i="1" dirty="0"/>
              <a:t> </a:t>
            </a:r>
            <a:r>
              <a:rPr lang="en-US" altLang="en-US" sz="2800" i="1" dirty="0">
                <a:solidFill>
                  <a:schemeClr val="accent2"/>
                </a:solidFill>
              </a:rPr>
              <a:t>purpose</a:t>
            </a:r>
            <a:r>
              <a:rPr lang="en-US" altLang="en-US" sz="2800" dirty="0"/>
              <a:t> algorithm, given only the formal specification of the CSP</a:t>
            </a:r>
            <a:r>
              <a:rPr lang="en-US" altLang="en-US" sz="2800" i="1" dirty="0">
                <a:solidFill>
                  <a:schemeClr val="accent2"/>
                </a:solidFill>
              </a:rPr>
              <a:t>.</a:t>
            </a:r>
            <a:endParaRPr lang="en-US" altLang="en-US" sz="2800" dirty="0"/>
          </a:p>
          <a:p>
            <a:pPr>
              <a:lnSpc>
                <a:spcPct val="90000"/>
              </a:lnSpc>
              <a:spcAft>
                <a:spcPts val="600"/>
              </a:spcAft>
            </a:pPr>
            <a:endParaRPr lang="en-US" altLang="en-US" sz="2800" dirty="0"/>
          </a:p>
          <a:p>
            <a:pPr>
              <a:lnSpc>
                <a:spcPct val="90000"/>
              </a:lnSpc>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17</a:t>
            </a:fld>
            <a:endParaRPr lang="en-US" altLang="en-US" sz="1400" b="0"/>
          </a:p>
        </p:txBody>
      </p:sp>
      <p:sp>
        <p:nvSpPr>
          <p:cNvPr id="16388" name="Rectangle 2"/>
          <p:cNvSpPr>
            <a:spLocks noGrp="1" noChangeArrowheads="1"/>
          </p:cNvSpPr>
          <p:nvPr>
            <p:ph type="title"/>
          </p:nvPr>
        </p:nvSpPr>
        <p:spPr/>
        <p:txBody>
          <a:bodyPr/>
          <a:lstStyle/>
          <a:p>
            <a:r>
              <a:rPr lang="en-US" altLang="en-US" sz="2800" dirty="0"/>
              <a:t>Applications</a:t>
            </a:r>
            <a:endParaRPr lang="en-US" altLang="en-US" dirty="0"/>
          </a:p>
        </p:txBody>
      </p:sp>
      <p:sp>
        <p:nvSpPr>
          <p:cNvPr id="16389" name="Rectangle 3"/>
          <p:cNvSpPr>
            <a:spLocks noGrp="1" noChangeArrowheads="1"/>
          </p:cNvSpPr>
          <p:nvPr>
            <p:ph type="body" idx="1"/>
          </p:nvPr>
        </p:nvSpPr>
        <p:spPr>
          <a:xfrm>
            <a:off x="685800" y="1295400"/>
            <a:ext cx="8001000" cy="5105400"/>
          </a:xfrm>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a:t>
            </a:r>
            <a:r>
              <a:rPr lang="en-US" altLang="en-US" dirty="0" smtClean="0"/>
              <a:t>VLSI </a:t>
            </a:r>
            <a:endParaRPr lang="en-US" altLang="en-US" dirty="0"/>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6070600" y="2978150"/>
            <a:ext cx="2616200" cy="3270250"/>
          </a:xfrm>
          <a:prstGeom prst="rect">
            <a:avLst/>
          </a:prstGeom>
        </p:spPr>
      </p:pic>
    </p:spTree>
    <p:extLst>
      <p:ext uri="{BB962C8B-B14F-4D97-AF65-F5344CB8AC3E}">
        <p14:creationId xmlns:p14="http://schemas.microsoft.com/office/powerpoint/2010/main" val="6649560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r>
              <a:rPr lang="en-US"/>
              <a:t>CIS 421/521 - Intro to AI</a:t>
            </a:r>
            <a:endParaRPr lang="en-US" dirty="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30B26C3-1CFF-49ED-A549-EB2CE820B46F}" type="slidenum">
              <a:rPr lang="en-US" altLang="en-US" sz="1400" b="0" smtClean="0"/>
              <a:pPr>
                <a:spcBef>
                  <a:spcPct val="0"/>
                </a:spcBef>
                <a:buClrTx/>
                <a:buSzTx/>
                <a:buFontTx/>
                <a:buNone/>
              </a:pPr>
              <a:t>18</a:t>
            </a:fld>
            <a:endParaRPr lang="en-US" altLang="en-US" sz="1400" b="0"/>
          </a:p>
        </p:txBody>
      </p:sp>
      <p:sp>
        <p:nvSpPr>
          <p:cNvPr id="17412" name="Rectangle 2"/>
          <p:cNvSpPr>
            <a:spLocks noGrp="1" noChangeArrowheads="1"/>
          </p:cNvSpPr>
          <p:nvPr>
            <p:ph type="title"/>
          </p:nvPr>
        </p:nvSpPr>
        <p:spPr/>
        <p:txBody>
          <a:bodyPr/>
          <a:lstStyle/>
          <a:p>
            <a:r>
              <a:rPr lang="en-US" altLang="en-US"/>
              <a:t>Example: Map-coloring</a:t>
            </a:r>
          </a:p>
        </p:txBody>
      </p:sp>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p:cNvSpPr>
            <a:spLocks noGrp="1" noChangeArrowheads="1"/>
          </p:cNvSpPr>
          <p:nvPr>
            <p:ph type="body" idx="1"/>
          </p:nvPr>
        </p:nvSpPr>
        <p:spPr>
          <a:xfrm>
            <a:off x="685800" y="3913188"/>
            <a:ext cx="7772400" cy="1954212"/>
          </a:xfrm>
        </p:spPr>
        <p:txBody>
          <a:bodyPr/>
          <a:lstStyle/>
          <a:p>
            <a:pPr>
              <a:lnSpc>
                <a:spcPct val="80000"/>
              </a:lnSpc>
            </a:pPr>
            <a:endParaRPr lang="en-US" altLang="en-US" sz="2000">
              <a:solidFill>
                <a:schemeClr val="accent2"/>
              </a:solidFill>
            </a:endParaRPr>
          </a:p>
          <a:p>
            <a:pPr>
              <a:lnSpc>
                <a:spcPct val="80000"/>
              </a:lnSpc>
            </a:pPr>
            <a:endParaRPr lang="en-US" altLang="en-US" sz="2000">
              <a:solidFill>
                <a:schemeClr val="accent2"/>
              </a:solidFill>
            </a:endParaRPr>
          </a:p>
          <a:p>
            <a:pPr>
              <a:lnSpc>
                <a:spcPct val="80000"/>
              </a:lnSpc>
            </a:pPr>
            <a:r>
              <a:rPr lang="en-US" altLang="en-US" sz="2000">
                <a:solidFill>
                  <a:schemeClr val="accent2"/>
                </a:solidFill>
              </a:rPr>
              <a:t>Variables:	</a:t>
            </a:r>
            <a:r>
              <a:rPr lang="en-US" altLang="en-US" sz="2000"/>
              <a:t> </a:t>
            </a:r>
            <a:r>
              <a:rPr lang="en-US" altLang="en-US" sz="2000" i="1"/>
              <a:t>WA, NT, Q, NSW, V, SA, T</a:t>
            </a:r>
            <a:r>
              <a:rPr lang="en-US" altLang="en-US" sz="2000"/>
              <a:t> </a:t>
            </a:r>
          </a:p>
          <a:p>
            <a:pPr>
              <a:lnSpc>
                <a:spcPct val="80000"/>
              </a:lnSpc>
            </a:pPr>
            <a:r>
              <a:rPr lang="en-US" altLang="en-US" sz="2000">
                <a:solidFill>
                  <a:schemeClr val="accent2"/>
                </a:solidFill>
              </a:rPr>
              <a:t>Domains:	</a:t>
            </a:r>
            <a:r>
              <a:rPr lang="en-US" altLang="en-US" sz="2000"/>
              <a:t> </a:t>
            </a:r>
            <a:r>
              <a:rPr lang="en-US" altLang="en-US" sz="2000" i="1"/>
              <a:t>D</a:t>
            </a:r>
            <a:r>
              <a:rPr lang="en-US" altLang="en-US" sz="2000" i="1" baseline="-25000"/>
              <a:t>i</a:t>
            </a:r>
            <a:r>
              <a:rPr lang="en-US" altLang="en-US" sz="2000"/>
              <a:t> = {red,green,blue}</a:t>
            </a:r>
          </a:p>
          <a:p>
            <a:pPr>
              <a:lnSpc>
                <a:spcPct val="80000"/>
              </a:lnSpc>
            </a:pPr>
            <a:r>
              <a:rPr lang="en-US" altLang="en-US" sz="2000">
                <a:solidFill>
                  <a:schemeClr val="accent2"/>
                </a:solidFill>
              </a:rPr>
              <a:t>Constraints</a:t>
            </a:r>
            <a:r>
              <a:rPr lang="en-US" altLang="en-US" sz="2000"/>
              <a:t>: adjacent regions must have different colors</a:t>
            </a:r>
          </a:p>
          <a:p>
            <a:pPr lvl="1">
              <a:lnSpc>
                <a:spcPct val="80000"/>
              </a:lnSpc>
            </a:pPr>
            <a:r>
              <a:rPr lang="en-US" altLang="en-US"/>
              <a:t>e.g., WA </a:t>
            </a:r>
            <a:r>
              <a:rPr lang="en-US" altLang="en-US">
                <a:cs typeface="Arial" charset="0"/>
              </a:rPr>
              <a:t>≠</a:t>
            </a:r>
            <a:r>
              <a:rPr lang="en-US" altLang="en-US"/>
              <a:t> NT</a:t>
            </a:r>
          </a:p>
          <a:p>
            <a:pPr lvl="2">
              <a:lnSpc>
                <a:spcPct val="80000"/>
              </a:lnSpc>
            </a:pPr>
            <a:r>
              <a:rPr lang="en-US" altLang="en-US"/>
              <a:t>So (WA,NT) must be in {(red,green),(red,blue),(green,red), …} </a:t>
            </a:r>
          </a:p>
        </p:txBody>
      </p:sp>
    </p:spTree>
    <p:extLst>
      <p:ext uri="{BB962C8B-B14F-4D97-AF65-F5344CB8AC3E}">
        <p14:creationId xmlns:p14="http://schemas.microsoft.com/office/powerpoint/2010/main" val="35267140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p:txBody>
          <a:bodyPr/>
          <a:lstStyle/>
          <a:p>
            <a:pPr>
              <a:defRPr/>
            </a:pPr>
            <a:r>
              <a:rPr lang="en-US"/>
              <a:t>CIS 421/521 - Intro to AI</a:t>
            </a:r>
            <a:endParaRPr lang="en-US" dirty="0"/>
          </a:p>
        </p:txBody>
      </p:sp>
      <p:sp>
        <p:nvSpPr>
          <p:cNvPr id="184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D21D41D-4895-4CEE-A7FE-354631928584}" type="slidenum">
              <a:rPr lang="en-US" altLang="en-US" sz="1400" b="0" smtClean="0"/>
              <a:pPr>
                <a:spcBef>
                  <a:spcPct val="0"/>
                </a:spcBef>
                <a:buClrTx/>
                <a:buSzTx/>
                <a:buFontTx/>
                <a:buNone/>
              </a:pPr>
              <a:t>19</a:t>
            </a:fld>
            <a:endParaRPr lang="en-US" altLang="en-US" sz="1400" b="0"/>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685800" y="4297363"/>
            <a:ext cx="8077200" cy="1570037"/>
          </a:xfrm>
        </p:spPr>
        <p:txBody>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spTree>
    <p:extLst>
      <p:ext uri="{BB962C8B-B14F-4D97-AF65-F5344CB8AC3E}">
        <p14:creationId xmlns:p14="http://schemas.microsoft.com/office/powerpoint/2010/main" val="1257752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Review: Shape </a:t>
            </a:r>
            <a:r>
              <a:rPr lang="en-US" dirty="0" smtClean="0"/>
              <a:t>of Search</a:t>
            </a:r>
            <a:endParaRPr lang="en-US" dirty="0"/>
          </a:p>
        </p:txBody>
      </p:sp>
      <p:sp>
        <p:nvSpPr>
          <p:cNvPr id="86021" name="Rectangle 3"/>
          <p:cNvSpPr>
            <a:spLocks noGrp="1" noChangeArrowheads="1"/>
          </p:cNvSpPr>
          <p:nvPr>
            <p:ph type="body" idx="1"/>
          </p:nvPr>
        </p:nvSpPr>
        <p:spPr>
          <a:xfrm>
            <a:off x="2667000" y="1295399"/>
            <a:ext cx="5791200" cy="4930833"/>
          </a:xfrm>
        </p:spPr>
        <p:txBody>
          <a:bodyPr/>
          <a:lstStyle/>
          <a:p>
            <a:pPr>
              <a:lnSpc>
                <a:spcPct val="90000"/>
              </a:lnSpc>
              <a:spcBef>
                <a:spcPts val="1200"/>
              </a:spcBef>
              <a:spcAft>
                <a:spcPts val="0"/>
              </a:spcAft>
            </a:pPr>
            <a:r>
              <a:rPr lang="en-US" dirty="0"/>
              <a:t>Breadth First Search</a:t>
            </a:r>
            <a:r>
              <a:rPr lang="en-US" b="0" dirty="0"/>
              <a:t> explores equally in all directions</a:t>
            </a:r>
            <a:r>
              <a:rPr lang="en-US" b="0" dirty="0" smtClean="0"/>
              <a:t>.</a:t>
            </a:r>
            <a:r>
              <a:rPr lang="en-US" b="0" dirty="0"/>
              <a:t> </a:t>
            </a:r>
            <a:r>
              <a:rPr lang="en-US" b="0" dirty="0" smtClean="0"/>
              <a:t> It’s frontier is implemented as a FIFO queue</a:t>
            </a:r>
            <a:r>
              <a:rPr lang="en-US" b="0" dirty="0" smtClean="0"/>
              <a:t>.  It is applicable to unweighted graphs.</a:t>
            </a:r>
            <a:br>
              <a:rPr lang="en-US" b="0" dirty="0" smtClean="0"/>
            </a:br>
            <a:r>
              <a:rPr lang="en-US" b="0" dirty="0" smtClean="0"/>
              <a:t> </a:t>
            </a: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a:t>
            </a:r>
            <a:r>
              <a:rPr lang="en-US" b="0" dirty="0"/>
              <a:t>priority </a:t>
            </a:r>
            <a:r>
              <a:rPr lang="en-US" b="0" dirty="0" smtClean="0"/>
              <a:t>queue.</a:t>
            </a:r>
            <a:endParaRPr lang="en-US" b="0" dirty="0" smtClean="0"/>
          </a:p>
          <a:p>
            <a:pPr>
              <a:lnSpc>
                <a:spcPct val="90000"/>
              </a:lnSpc>
              <a:spcBef>
                <a:spcPts val="1200"/>
              </a:spcBef>
              <a:spcAft>
                <a:spcPts val="0"/>
              </a:spcAft>
            </a:pPr>
            <a:r>
              <a:rPr lang="en-US" dirty="0" smtClean="0"/>
              <a:t>A*</a:t>
            </a:r>
            <a:r>
              <a:rPr lang="en-US" b="0" dirty="0"/>
              <a:t> </a:t>
            </a:r>
            <a:r>
              <a:rPr lang="en-US" b="0" dirty="0" smtClean="0"/>
              <a:t>prioritizes paths that seem to be leading towards the goal.  It uses a priority queue sorted based on a combination of path cost plus a heuristic cost to the goal.</a:t>
            </a:r>
            <a:endParaRPr lang="en-US" b="0"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2743200"/>
            <a:ext cx="2190750" cy="23918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8898"/>
            <a:ext cx="1581150" cy="1706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091293"/>
            <a:ext cx="1336345" cy="1720139"/>
          </a:xfrm>
          <a:prstGeom prst="rect">
            <a:avLst/>
          </a:prstGeom>
        </p:spPr>
      </p:pic>
    </p:spTree>
    <p:extLst>
      <p:ext uri="{BB962C8B-B14F-4D97-AF65-F5344CB8AC3E}">
        <p14:creationId xmlns:p14="http://schemas.microsoft.com/office/powerpoint/2010/main" val="126448969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idx="1"/>
          </p:nvPr>
        </p:nvSpPr>
        <p:spPr>
          <a:xfrm>
            <a:off x="685800" y="1295400"/>
            <a:ext cx="8153400" cy="4572000"/>
          </a:xfrm>
        </p:spPr>
        <p:txBody>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
        <p:nvSpPr>
          <p:cNvPr id="26628" name="Date Placeholder 3"/>
          <p:cNvSpPr>
            <a:spLocks noGrp="1"/>
          </p:cNvSpPr>
          <p:nvPr>
            <p:ph type="dt" sz="quarter" idx="10"/>
          </p:nvPr>
        </p:nvSpPr>
        <p:spPr/>
        <p:txBody>
          <a:bodyPr/>
          <a:lstStyle/>
          <a:p>
            <a:pPr>
              <a:defRPr/>
            </a:pPr>
            <a:r>
              <a:rPr lang="en-US"/>
              <a:t>CIS 421/521 - Intro to AI</a:t>
            </a:r>
            <a:endParaRPr lang="en-US" dirty="0"/>
          </a:p>
        </p:txBody>
      </p:sp>
      <p:sp>
        <p:nvSpPr>
          <p:cNvPr id="194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2D822BD-B603-4110-A680-971FE3D2FAE6}" type="slidenum">
              <a:rPr lang="en-US" altLang="en-US" sz="1400" b="0" smtClean="0"/>
              <a:pPr>
                <a:spcBef>
                  <a:spcPct val="0"/>
                </a:spcBef>
                <a:buClrTx/>
                <a:buSzTx/>
                <a:buFontTx/>
                <a:buNone/>
              </a:pPr>
              <a:t>20</a:t>
            </a:fld>
            <a:endParaRPr lang="en-US" altLang="en-US" sz="1400" b="0"/>
          </a:p>
        </p:txBody>
      </p:sp>
    </p:spTree>
    <p:extLst>
      <p:ext uri="{BB962C8B-B14F-4D97-AF65-F5344CB8AC3E}">
        <p14:creationId xmlns:p14="http://schemas.microsoft.com/office/powerpoint/2010/main" val="32067099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21</a:t>
            </a:fld>
            <a:endParaRPr lang="en-US" altLang="en-US" sz="1400" b="0"/>
          </a:p>
        </p:txBody>
      </p:sp>
      <p:sp>
        <p:nvSpPr>
          <p:cNvPr id="20485" name="Rectangle 2"/>
          <p:cNvSpPr>
            <a:spLocks noGrp="1" noChangeArrowheads="1"/>
          </p:cNvSpPr>
          <p:nvPr>
            <p:ph type="title"/>
          </p:nvPr>
        </p:nvSpPr>
        <p:spPr/>
        <p:txBody>
          <a:bodyPr/>
          <a:lstStyle/>
          <a:p>
            <a:r>
              <a:rPr lang="en-US" altLang="en-US" dirty="0"/>
              <a:t>CSP 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chemeClr val="accent2"/>
                </a:solidFill>
              </a:rPr>
              <a:t>arcs </a:t>
            </a:r>
            <a:r>
              <a:rPr lang="en-US" altLang="en-US" dirty="0"/>
              <a:t>are  (binary)  constraints</a:t>
            </a:r>
          </a:p>
          <a:p>
            <a:pPr marL="0" indent="0">
              <a:lnSpc>
                <a:spcPct val="90000"/>
              </a:lnSpc>
              <a:buNone/>
            </a:pPr>
            <a:endParaRPr lang="en-US" altLang="en-US" sz="2000" dirty="0"/>
          </a:p>
          <a:p>
            <a:pPr>
              <a:lnSpc>
                <a:spcPct val="90000"/>
              </a:lnSpc>
            </a:pPr>
            <a:r>
              <a:rPr lang="en-US" altLang="en-US" i="1" dirty="0">
                <a:solidFill>
                  <a:schemeClr val="accent2"/>
                </a:solidFill>
              </a:rPr>
              <a:t>Standard representation pattern: </a:t>
            </a:r>
          </a:p>
          <a:p>
            <a:pPr lvl="1">
              <a:lnSpc>
                <a:spcPct val="90000"/>
              </a:lnSpc>
            </a:pPr>
            <a:r>
              <a:rPr lang="en-US" altLang="en-US" dirty="0"/>
              <a:t>variables with values</a:t>
            </a:r>
          </a:p>
          <a:p>
            <a:pPr marL="457200" lvl="1" indent="0">
              <a:lnSpc>
                <a:spcPct val="90000"/>
              </a:lnSpc>
              <a:buNone/>
            </a:pPr>
            <a:endParaRPr lang="en-US" altLang="en-US" b="1" i="1" dirty="0">
              <a:solidFill>
                <a:schemeClr val="accent2"/>
              </a:solidFill>
              <a:cs typeface="ＭＳ Ｐゴシック" charset="-128"/>
            </a:endParaRPr>
          </a:p>
          <a:p>
            <a:pPr>
              <a:lnSpc>
                <a:spcPct val="90000"/>
              </a:lnSpc>
            </a:pPr>
            <a:r>
              <a:rPr lang="en-US" altLang="en-US" i="1" dirty="0">
                <a:solidFill>
                  <a:schemeClr val="accent2"/>
                </a:solidFill>
              </a:rPr>
              <a:t>Constraint graph </a:t>
            </a:r>
            <a:r>
              <a:rPr lang="en-US" altLang="en-US" sz="2000" dirty="0"/>
              <a:t>simplifies search.</a:t>
            </a:r>
          </a:p>
          <a:p>
            <a:pPr lvl="1">
              <a:lnSpc>
                <a:spcPct val="90000"/>
              </a:lnSpc>
            </a:pPr>
            <a:r>
              <a:rPr lang="en-US" altLang="en-US" b="1" dirty="0"/>
              <a:t>e.g. Tasmania is an independent </a:t>
            </a:r>
            <a:r>
              <a:rPr lang="en-US" altLang="en-US" b="1" dirty="0" err="1"/>
              <a:t>subproblem</a:t>
            </a:r>
            <a:r>
              <a:rPr lang="en-US" altLang="en-US" dirty="0"/>
              <a:t>.</a:t>
            </a:r>
          </a:p>
          <a:p>
            <a:pPr lvl="1">
              <a:lnSpc>
                <a:spcPct val="90000"/>
              </a:lnSpc>
            </a:pPr>
            <a:endParaRPr lang="en-US" altLang="en-US" dirty="0"/>
          </a:p>
          <a:p>
            <a:pPr>
              <a:lnSpc>
                <a:spcPct val="90000"/>
              </a:lnSpc>
            </a:pPr>
            <a:r>
              <a:rPr lang="en-US" altLang="en-US" i="1" dirty="0">
                <a:solidFill>
                  <a:schemeClr val="accent2"/>
                </a:solidFill>
              </a:rPr>
              <a:t>This problem: A </a:t>
            </a:r>
            <a:r>
              <a:rPr lang="en-US" altLang="en-US" i="1" dirty="0">
                <a:solidFill>
                  <a:srgbClr val="00B0F0"/>
                </a:solidFill>
              </a:rPr>
              <a:t>binary</a:t>
            </a:r>
            <a:r>
              <a:rPr lang="en-US" altLang="en-US" i="1" dirty="0">
                <a:solidFill>
                  <a:schemeClr val="accent2"/>
                </a:solidFill>
              </a:rPr>
              <a:t> CSP: </a:t>
            </a:r>
          </a:p>
          <a:p>
            <a:pPr lvl="1">
              <a:lnSpc>
                <a:spcPct val="90000"/>
              </a:lnSpc>
            </a:pPr>
            <a:r>
              <a:rPr lang="en-US" altLang="en-US" dirty="0"/>
              <a:t>each constraint relates two variables</a:t>
            </a:r>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304800"/>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t>CIS 421/521 - Intro to AI</a:t>
            </a:r>
            <a:endParaRPr lang="en-US" dirty="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7850D58-BF4A-4967-8DB3-8B0DC545B569}" type="slidenum">
              <a:rPr lang="en-US" altLang="en-US" sz="1400" b="0" smtClean="0"/>
              <a:pPr>
                <a:spcBef>
                  <a:spcPct val="0"/>
                </a:spcBef>
                <a:buClrTx/>
                <a:buSzTx/>
                <a:buFontTx/>
                <a:buNone/>
              </a:pPr>
              <a:t>22</a:t>
            </a:fld>
            <a:endParaRPr lang="en-US" altLang="en-US" sz="1400" b="0"/>
          </a:p>
        </p:txBody>
      </p:sp>
      <p:sp>
        <p:nvSpPr>
          <p:cNvPr id="21508" name="Rectangle 2"/>
          <p:cNvSpPr>
            <a:spLocks noGrp="1" noChangeArrowheads="1"/>
          </p:cNvSpPr>
          <p:nvPr>
            <p:ph type="title"/>
          </p:nvPr>
        </p:nvSpPr>
        <p:spPr/>
        <p:txBody>
          <a:bodyPr/>
          <a:lstStyle/>
          <a:p>
            <a:r>
              <a:rPr lang="en-US" altLang="en-US"/>
              <a:t>Varieties of CSPs</a:t>
            </a:r>
          </a:p>
        </p:txBody>
      </p:sp>
      <p:sp>
        <p:nvSpPr>
          <p:cNvPr id="21509" name="Rectangle 3"/>
          <p:cNvSpPr>
            <a:spLocks noGrp="1" noChangeArrowheads="1"/>
          </p:cNvSpPr>
          <p:nvPr>
            <p:ph type="body" idx="1"/>
          </p:nvPr>
        </p:nvSpPr>
        <p:spPr>
          <a:xfrm>
            <a:off x="685800" y="1295400"/>
            <a:ext cx="8077200" cy="4572000"/>
          </a:xfrm>
        </p:spPr>
        <p:txBody>
          <a:bodyPr/>
          <a:lstStyle/>
          <a:p>
            <a:pPr>
              <a:lnSpc>
                <a:spcPct val="90000"/>
              </a:lnSpc>
            </a:pPr>
            <a:r>
              <a:rPr lang="en-US" altLang="en-US" i="1" dirty="0">
                <a:solidFill>
                  <a:schemeClr val="accent2"/>
                </a:solidFill>
              </a:rPr>
              <a:t>Discrete variables</a:t>
            </a:r>
          </a:p>
          <a:p>
            <a:pPr lvl="1">
              <a:lnSpc>
                <a:spcPct val="90000"/>
              </a:lnSpc>
            </a:pPr>
            <a:r>
              <a:rPr lang="en-US" altLang="en-US" dirty="0"/>
              <a:t>finite domains:</a:t>
            </a:r>
          </a:p>
          <a:p>
            <a:pPr lvl="2">
              <a:lnSpc>
                <a:spcPct val="9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90000"/>
              </a:lnSpc>
            </a:pPr>
            <a:r>
              <a:rPr lang="en-US" altLang="en-US" dirty="0"/>
              <a:t>e.g., Boolean CSPs, includes Boolean </a:t>
            </a:r>
            <a:r>
              <a:rPr lang="en-US" altLang="en-US" dirty="0" err="1"/>
              <a:t>satisfiability</a:t>
            </a:r>
            <a:r>
              <a:rPr lang="en-US" altLang="en-US" dirty="0"/>
              <a:t> (NP-complete)</a:t>
            </a:r>
          </a:p>
          <a:p>
            <a:pPr lvl="1">
              <a:lnSpc>
                <a:spcPct val="90000"/>
              </a:lnSpc>
            </a:pPr>
            <a:r>
              <a:rPr lang="en-US" altLang="en-US" dirty="0"/>
              <a:t>infinite domains:</a:t>
            </a:r>
          </a:p>
          <a:p>
            <a:pPr lvl="2">
              <a:lnSpc>
                <a:spcPct val="90000"/>
              </a:lnSpc>
            </a:pPr>
            <a:r>
              <a:rPr lang="en-US" altLang="en-US" dirty="0"/>
              <a:t>integers, strings, etc.</a:t>
            </a:r>
          </a:p>
          <a:p>
            <a:pPr lvl="2">
              <a:lnSpc>
                <a:spcPct val="90000"/>
              </a:lnSpc>
            </a:pPr>
            <a:r>
              <a:rPr lang="en-US" altLang="en-US" dirty="0"/>
              <a:t>e.g., job scheduling, variables are start/end days for each job</a:t>
            </a:r>
          </a:p>
          <a:p>
            <a:pPr lvl="2">
              <a:lnSpc>
                <a:spcPct val="9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p>
          <a:p>
            <a:pPr lvl="2">
              <a:lnSpc>
                <a:spcPct val="90000"/>
              </a:lnSpc>
            </a:pPr>
            <a:endParaRPr lang="en-US" altLang="en-US" i="1" dirty="0"/>
          </a:p>
          <a:p>
            <a:pPr>
              <a:lnSpc>
                <a:spcPct val="90000"/>
              </a:lnSpc>
            </a:pPr>
            <a:r>
              <a:rPr lang="en-US" altLang="en-US" i="1" dirty="0">
                <a:solidFill>
                  <a:schemeClr val="accent2"/>
                </a:solidFill>
              </a:rPr>
              <a:t>Continuous variables</a:t>
            </a:r>
          </a:p>
          <a:p>
            <a:pPr lvl="1">
              <a:lnSpc>
                <a:spcPct val="90000"/>
              </a:lnSpc>
            </a:pPr>
            <a:r>
              <a:rPr lang="en-US" altLang="en-US" dirty="0"/>
              <a:t>e.g., start/end times for Hubble Space Telescope observations</a:t>
            </a:r>
          </a:p>
          <a:p>
            <a:pPr lvl="1">
              <a:lnSpc>
                <a:spcPct val="90000"/>
              </a:lnSpc>
            </a:pPr>
            <a:r>
              <a:rPr lang="en-US" altLang="en-US" dirty="0"/>
              <a:t>linear constraints solvable in polynomial time by linear programming</a:t>
            </a:r>
          </a:p>
        </p:txBody>
      </p:sp>
      <p:sp>
        <p:nvSpPr>
          <p:cNvPr id="2" name="Rectangle 1"/>
          <p:cNvSpPr/>
          <p:nvPr/>
        </p:nvSpPr>
        <p:spPr bwMode="auto">
          <a:xfrm>
            <a:off x="381000" y="4267200"/>
            <a:ext cx="8382000" cy="17526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7239437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p:txBody>
          <a:bodyPr/>
          <a:lstStyle/>
          <a:p>
            <a:pPr>
              <a:defRPr/>
            </a:pPr>
            <a:r>
              <a:rPr lang="en-US"/>
              <a:t>CIS 421/521 - Intro to AI</a:t>
            </a:r>
            <a:endParaRPr lang="en-US" dirty="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923594A-B1DC-4998-82E2-00BFDBF5BDB5}" type="slidenum">
              <a:rPr lang="en-US" altLang="en-US" sz="1400" b="0" smtClean="0"/>
              <a:pPr>
                <a:spcBef>
                  <a:spcPct val="0"/>
                </a:spcBef>
                <a:buClrTx/>
                <a:buSzTx/>
                <a:buFontTx/>
                <a:buNone/>
              </a:pPr>
              <a:t>23</a:t>
            </a:fld>
            <a:endParaRPr lang="en-US" altLang="en-US" sz="1400" b="0"/>
          </a:p>
        </p:txBody>
      </p:sp>
      <p:sp>
        <p:nvSpPr>
          <p:cNvPr id="22532" name="Rectangle 2"/>
          <p:cNvSpPr>
            <a:spLocks noGrp="1" noChangeArrowheads="1"/>
          </p:cNvSpPr>
          <p:nvPr>
            <p:ph type="title"/>
          </p:nvPr>
        </p:nvSpPr>
        <p:spPr/>
        <p:txBody>
          <a:bodyPr/>
          <a:lstStyle/>
          <a:p>
            <a:r>
              <a:rPr lang="en-US" altLang="en-US"/>
              <a:t>Varieties of constraints</a:t>
            </a:r>
          </a:p>
        </p:txBody>
      </p:sp>
      <p:sp>
        <p:nvSpPr>
          <p:cNvPr id="22533" name="Rectangle 3"/>
          <p:cNvSpPr>
            <a:spLocks noGrp="1" noChangeArrowheads="1"/>
          </p:cNvSpPr>
          <p:nvPr>
            <p:ph type="body" idx="1"/>
          </p:nvPr>
        </p:nvSpPr>
        <p:spPr>
          <a:xfrm>
            <a:off x="685800" y="1295400"/>
            <a:ext cx="8229600" cy="4724400"/>
          </a:xfrm>
        </p:spPr>
        <p:txBody>
          <a:bodyPr/>
          <a:lstStyle/>
          <a:p>
            <a:pPr>
              <a:lnSpc>
                <a:spcPct val="90000"/>
              </a:lnSpc>
            </a:pPr>
            <a:r>
              <a:rPr lang="en-US" altLang="en-US" i="1" dirty="0">
                <a:solidFill>
                  <a:schemeClr val="accent2"/>
                </a:solidFill>
              </a:rPr>
              <a:t>Unary </a:t>
            </a:r>
            <a:r>
              <a:rPr lang="en-US" altLang="en-US" dirty="0"/>
              <a:t>constraints involve a single variable, </a:t>
            </a:r>
          </a:p>
          <a:p>
            <a:pPr lvl="1">
              <a:lnSpc>
                <a:spcPct val="90000"/>
              </a:lnSpc>
            </a:pPr>
            <a:r>
              <a:rPr lang="en-US" altLang="en-US" dirty="0"/>
              <a:t>e.g., SA </a:t>
            </a:r>
            <a:r>
              <a:rPr lang="en-US" altLang="en-US" dirty="0">
                <a:cs typeface="Arial" charset="0"/>
              </a:rPr>
              <a:t>≠</a:t>
            </a:r>
            <a:r>
              <a:rPr lang="en-US" altLang="en-US" dirty="0"/>
              <a:t> green</a:t>
            </a:r>
          </a:p>
          <a:p>
            <a:pPr>
              <a:lnSpc>
                <a:spcPct val="90000"/>
              </a:lnSpc>
            </a:pPr>
            <a:endParaRPr lang="en-US" altLang="en-US" dirty="0">
              <a:solidFill>
                <a:schemeClr val="accent2"/>
              </a:solidFill>
            </a:endParaRPr>
          </a:p>
          <a:p>
            <a:pPr>
              <a:lnSpc>
                <a:spcPct val="90000"/>
              </a:lnSpc>
            </a:pPr>
            <a:r>
              <a:rPr lang="en-US" altLang="en-US" i="1" dirty="0">
                <a:solidFill>
                  <a:schemeClr val="accent2"/>
                </a:solidFill>
              </a:rPr>
              <a:t>Binary </a:t>
            </a:r>
            <a:r>
              <a:rPr lang="en-US" altLang="en-US" dirty="0"/>
              <a:t>constraints involve pairs of variables,</a:t>
            </a:r>
          </a:p>
          <a:p>
            <a:pPr lvl="1">
              <a:lnSpc>
                <a:spcPct val="90000"/>
              </a:lnSpc>
            </a:pPr>
            <a:r>
              <a:rPr lang="en-US" altLang="en-US" dirty="0"/>
              <a:t>e.g., SA </a:t>
            </a:r>
            <a:r>
              <a:rPr lang="en-US" altLang="en-US" dirty="0">
                <a:cs typeface="Arial" charset="0"/>
              </a:rPr>
              <a:t>≠</a:t>
            </a:r>
            <a:r>
              <a:rPr lang="en-US" altLang="en-US" dirty="0"/>
              <a:t> WA</a:t>
            </a:r>
          </a:p>
          <a:p>
            <a:pPr lvl="1">
              <a:lnSpc>
                <a:spcPct val="90000"/>
              </a:lnSpc>
            </a:pPr>
            <a:endParaRPr lang="en-US" altLang="en-US" dirty="0"/>
          </a:p>
          <a:p>
            <a:pPr>
              <a:lnSpc>
                <a:spcPct val="90000"/>
              </a:lnSpc>
            </a:pPr>
            <a:r>
              <a:rPr lang="en-US" altLang="en-US" i="1" dirty="0">
                <a:solidFill>
                  <a:schemeClr val="accent2"/>
                </a:solidFill>
              </a:rPr>
              <a:t>Higher-order</a:t>
            </a:r>
            <a:r>
              <a:rPr lang="en-US" altLang="en-US" dirty="0"/>
              <a:t> constraints involve 3 or more variables</a:t>
            </a:r>
          </a:p>
          <a:p>
            <a:pPr lvl="1">
              <a:lnSpc>
                <a:spcPct val="90000"/>
              </a:lnSpc>
            </a:pPr>
            <a:r>
              <a:rPr lang="en-US" altLang="en-US" dirty="0"/>
              <a:t>e.g., crypt-arithmetic column constraints</a:t>
            </a:r>
          </a:p>
          <a:p>
            <a:pPr lvl="1">
              <a:lnSpc>
                <a:spcPct val="90000"/>
              </a:lnSpc>
            </a:pPr>
            <a:endParaRPr lang="en-US" altLang="en-US" dirty="0"/>
          </a:p>
          <a:p>
            <a:pPr>
              <a:lnSpc>
                <a:spcPct val="90000"/>
              </a:lnSpc>
            </a:pPr>
            <a:r>
              <a:rPr lang="en-US" altLang="en-US" i="1" dirty="0">
                <a:solidFill>
                  <a:schemeClr val="accent2"/>
                </a:solidFill>
              </a:rPr>
              <a:t>Preference </a:t>
            </a:r>
            <a:r>
              <a:rPr lang="en-US" altLang="en-US" dirty="0"/>
              <a:t>(soft constraints) e.g. </a:t>
            </a:r>
            <a:r>
              <a:rPr lang="en-US" altLang="en-US" i="1" dirty="0">
                <a:solidFill>
                  <a:schemeClr val="accent2"/>
                </a:solidFill>
              </a:rPr>
              <a:t>red</a:t>
            </a:r>
            <a:r>
              <a:rPr lang="en-US" altLang="en-US" dirty="0">
                <a:solidFill>
                  <a:schemeClr val="accent2"/>
                </a:solidFill>
              </a:rPr>
              <a:t> is better than </a:t>
            </a:r>
            <a:r>
              <a:rPr lang="en-US" altLang="en-US" i="1" dirty="0">
                <a:solidFill>
                  <a:schemeClr val="accent2"/>
                </a:solidFill>
              </a:rPr>
              <a:t>green</a:t>
            </a:r>
            <a:r>
              <a:rPr lang="en-US" altLang="en-US" dirty="0"/>
              <a:t> can be represented by a cost for each variable assignment </a:t>
            </a:r>
          </a:p>
          <a:p>
            <a:pPr lvl="1">
              <a:lnSpc>
                <a:spcPct val="90000"/>
              </a:lnSpc>
            </a:pPr>
            <a:r>
              <a:rPr lang="en-US" altLang="en-US" dirty="0">
                <a:solidFill>
                  <a:schemeClr val="accent2"/>
                </a:solidFill>
              </a:rPr>
              <a:t>Constrained optimization</a:t>
            </a:r>
            <a:r>
              <a:rPr lang="en-US" altLang="en-US" dirty="0"/>
              <a:t> problems.</a:t>
            </a:r>
            <a:endParaRPr lang="en-US" altLang="en-US" sz="1800" dirty="0"/>
          </a:p>
        </p:txBody>
      </p:sp>
      <p:sp>
        <p:nvSpPr>
          <p:cNvPr id="6" name="Rectangle 5"/>
          <p:cNvSpPr/>
          <p:nvPr/>
        </p:nvSpPr>
        <p:spPr bwMode="auto">
          <a:xfrm>
            <a:off x="381000" y="4572000"/>
            <a:ext cx="8382000" cy="14478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84980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p:txBody>
          <a:bodyPr/>
          <a:lstStyle/>
          <a:p>
            <a:pPr>
              <a:defRPr/>
            </a:pPr>
            <a:r>
              <a:rPr lang="en-US"/>
              <a:t>CIS 421/521 - Intro to AI</a:t>
            </a:r>
            <a:endParaRPr lang="en-US" dirty="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AD8280B-6151-40CE-AA2D-6FE6E75C2640}" type="slidenum">
              <a:rPr lang="en-US" altLang="en-US" sz="1400" b="0" smtClean="0"/>
              <a:pPr>
                <a:spcBef>
                  <a:spcPct val="0"/>
                </a:spcBef>
                <a:buClrTx/>
                <a:buSzTx/>
                <a:buFontTx/>
                <a:buNone/>
              </a:pPr>
              <a:t>24</a:t>
            </a:fld>
            <a:endParaRPr lang="en-US" altLang="en-US" sz="1400" b="0"/>
          </a:p>
        </p:txBody>
      </p:sp>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a:xfrm>
            <a:off x="685800" y="1295400"/>
            <a:ext cx="8229600" cy="4572000"/>
          </a:xfrm>
        </p:spPr>
        <p:txBody>
          <a:bodyPr/>
          <a:lstStyle/>
          <a:p>
            <a:r>
              <a:rPr lang="en-US" altLang="en-US" sz="2800" dirty="0"/>
              <a:t>A CSP can easily be expressed as a search problem</a:t>
            </a:r>
          </a:p>
          <a:p>
            <a:pPr lvl="1"/>
            <a:r>
              <a:rPr lang="en-US" altLang="en-US" sz="2400" i="1" dirty="0">
                <a:solidFill>
                  <a:schemeClr val="accent2"/>
                </a:solidFill>
              </a:rPr>
              <a:t>Initial State: </a:t>
            </a:r>
            <a:r>
              <a:rPr lang="en-US" altLang="en-US" sz="2400" dirty="0"/>
              <a:t>the empty assignment {}.</a:t>
            </a:r>
          </a:p>
          <a:p>
            <a:pPr lvl="1"/>
            <a:r>
              <a:rPr lang="en-US" altLang="en-US" sz="2400" i="1" dirty="0">
                <a:solidFill>
                  <a:schemeClr val="accent2"/>
                </a:solidFill>
              </a:rPr>
              <a:t>Successor function: </a:t>
            </a:r>
            <a:r>
              <a:rPr lang="en-US" altLang="en-US" sz="2400" dirty="0"/>
              <a:t>Assign value to any unassigned variable </a:t>
            </a:r>
            <a:r>
              <a:rPr lang="en-US" altLang="en-US" sz="2400" i="1" dirty="0"/>
              <a:t>provided that there is not a constraint conflict</a:t>
            </a:r>
            <a:r>
              <a:rPr lang="en-US" altLang="en-US" sz="2400" dirty="0"/>
              <a:t>.</a:t>
            </a:r>
          </a:p>
          <a:p>
            <a:pPr lvl="1"/>
            <a:r>
              <a:rPr lang="en-US" altLang="en-US" sz="2400" i="1" dirty="0">
                <a:solidFill>
                  <a:schemeClr val="accent2"/>
                </a:solidFill>
              </a:rPr>
              <a:t>Goal test: </a:t>
            </a:r>
            <a:r>
              <a:rPr lang="en-US" altLang="en-US" sz="2400" dirty="0"/>
              <a:t>the current assignment is complete.</a:t>
            </a:r>
          </a:p>
          <a:p>
            <a:pPr lvl="1"/>
            <a:r>
              <a:rPr lang="en-US" altLang="en-US" sz="2400" i="1" dirty="0">
                <a:solidFill>
                  <a:schemeClr val="accent2"/>
                </a:solidFill>
              </a:rPr>
              <a:t>Path cost: </a:t>
            </a:r>
            <a:r>
              <a:rPr lang="en-US" altLang="en-US" sz="2400" dirty="0"/>
              <a:t>a constant cost for every step.</a:t>
            </a:r>
          </a:p>
          <a:p>
            <a:pPr lvl="1"/>
            <a:endParaRPr lang="en-US" altLang="en-US" dirty="0"/>
          </a:p>
          <a:p>
            <a:r>
              <a:rPr lang="en-US" altLang="en-US" dirty="0"/>
              <a:t>Solution is always found at depth </a:t>
            </a:r>
            <a:r>
              <a:rPr lang="en-US" altLang="en-US" i="1" dirty="0"/>
              <a:t>n</a:t>
            </a:r>
            <a:r>
              <a:rPr lang="en-US" altLang="en-US" dirty="0"/>
              <a:t>, for </a:t>
            </a:r>
            <a:r>
              <a:rPr lang="en-US" altLang="en-US" i="1" dirty="0"/>
              <a:t>n</a:t>
            </a:r>
            <a:r>
              <a:rPr lang="en-US" altLang="en-US" dirty="0"/>
              <a:t> variables</a:t>
            </a:r>
          </a:p>
          <a:p>
            <a:pPr lvl="1"/>
            <a:r>
              <a:rPr lang="en-US" altLang="en-US" sz="2100" dirty="0"/>
              <a:t>Hence Depth First Search can be used</a:t>
            </a:r>
          </a:p>
        </p:txBody>
      </p:sp>
    </p:spTree>
    <p:extLst>
      <p:ext uri="{BB962C8B-B14F-4D97-AF65-F5344CB8AC3E}">
        <p14:creationId xmlns:p14="http://schemas.microsoft.com/office/powerpoint/2010/main" val="30716472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and branching factor</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25</a:t>
            </a:fld>
            <a:endParaRPr lang="en-US"/>
          </a:p>
        </p:txBody>
      </p:sp>
      <p:pic>
        <p:nvPicPr>
          <p:cNvPr id="7" name="Picture 6"/>
          <p:cNvPicPr>
            <a:picLocks noChangeAspect="1"/>
          </p:cNvPicPr>
          <p:nvPr/>
        </p:nvPicPr>
        <p:blipFill>
          <a:blip r:embed="rId3"/>
          <a:stretch>
            <a:fillRect/>
          </a:stretch>
        </p:blipFill>
        <p:spPr>
          <a:xfrm>
            <a:off x="152400" y="3309619"/>
            <a:ext cx="838200" cy="660400"/>
          </a:xfrm>
          <a:prstGeom prst="rect">
            <a:avLst/>
          </a:prstGeom>
        </p:spPr>
      </p:pic>
      <p:pic>
        <p:nvPicPr>
          <p:cNvPr id="8" name="Picture 7"/>
          <p:cNvPicPr>
            <a:picLocks noChangeAspect="1"/>
          </p:cNvPicPr>
          <p:nvPr/>
        </p:nvPicPr>
        <p:blipFill>
          <a:blip r:embed="rId4"/>
          <a:stretch>
            <a:fillRect/>
          </a:stretch>
        </p:blipFill>
        <p:spPr>
          <a:xfrm>
            <a:off x="1143000" y="3292928"/>
            <a:ext cx="838200" cy="660400"/>
          </a:xfrm>
          <a:prstGeom prst="rect">
            <a:avLst/>
          </a:prstGeom>
        </p:spPr>
      </p:pic>
      <p:pic>
        <p:nvPicPr>
          <p:cNvPr id="9" name="Picture 8"/>
          <p:cNvPicPr>
            <a:picLocks noChangeAspect="1"/>
          </p:cNvPicPr>
          <p:nvPr/>
        </p:nvPicPr>
        <p:blipFill>
          <a:blip r:embed="rId5"/>
          <a:stretch>
            <a:fillRect/>
          </a:stretch>
        </p:blipFill>
        <p:spPr>
          <a:xfrm>
            <a:off x="2133600" y="3309619"/>
            <a:ext cx="838200" cy="660400"/>
          </a:xfrm>
          <a:prstGeom prst="rect">
            <a:avLst/>
          </a:prstGeom>
        </p:spPr>
      </p:pic>
      <p:grpSp>
        <p:nvGrpSpPr>
          <p:cNvPr id="11" name="Group 10"/>
          <p:cNvGrpSpPr/>
          <p:nvPr/>
        </p:nvGrpSpPr>
        <p:grpSpPr>
          <a:xfrm>
            <a:off x="4171950"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3124200"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4095225" y="3268910"/>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5187950"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5486400"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25" name="Rectangle 24"/>
          <p:cNvSpPr/>
          <p:nvPr/>
        </p:nvSpPr>
        <p:spPr bwMode="auto">
          <a:xfrm>
            <a:off x="5523975" y="3497581"/>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29" name="Group 28"/>
          <p:cNvGrpSpPr/>
          <p:nvPr/>
        </p:nvGrpSpPr>
        <p:grpSpPr>
          <a:xfrm>
            <a:off x="6231641"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7162800"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8382238"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smtClean="0">
                <a:solidFill>
                  <a:srgbClr val="000000"/>
                </a:solidFill>
              </a:rPr>
              <a:t>…</a:t>
            </a:r>
            <a:endParaRPr lang="en-US" sz="2200" dirty="0">
              <a:solidFill>
                <a:srgbClr val="000000"/>
              </a:solidFill>
            </a:endParaRPr>
          </a:p>
        </p:txBody>
      </p:sp>
      <p:cxnSp>
        <p:nvCxnSpPr>
          <p:cNvPr id="34" name="Straight Arrow Connector 33"/>
          <p:cNvCxnSpPr>
            <a:endCxn id="7" idx="0"/>
          </p:cNvCxnSpPr>
          <p:nvPr/>
        </p:nvCxnSpPr>
        <p:spPr bwMode="auto">
          <a:xfrm flipH="1">
            <a:off x="571500"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1866900"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2552700" y="2087818"/>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3727975"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4572000" y="2184400"/>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4572000" y="2184400"/>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4819650" y="2324100"/>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4819650"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5009512" y="2109653"/>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685800" y="4498400"/>
            <a:ext cx="7620000" cy="136899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kern="0" dirty="0" smtClean="0">
                <a:solidFill>
                  <a:schemeClr val="accent2"/>
                </a:solidFill>
              </a:rPr>
              <a:t>n</a:t>
            </a:r>
            <a:r>
              <a:rPr lang="en-US" altLang="en-US" sz="2000" kern="0" dirty="0" smtClean="0"/>
              <a:t> variables of domain size </a:t>
            </a:r>
            <a:r>
              <a:rPr lang="en-US" altLang="en-US" sz="2000" kern="0" dirty="0" smtClean="0">
                <a:solidFill>
                  <a:schemeClr val="accent2"/>
                </a:solidFill>
              </a:rPr>
              <a:t>d </a:t>
            </a:r>
          </a:p>
          <a:p>
            <a:pPr>
              <a:lnSpc>
                <a:spcPct val="80000"/>
              </a:lnSpc>
            </a:pPr>
            <a:r>
              <a:rPr lang="en-US" altLang="en-US" sz="2000" kern="0" dirty="0" smtClean="0"/>
              <a:t>Branching factor at the root is </a:t>
            </a:r>
            <a:r>
              <a:rPr lang="en-US" altLang="en-US" sz="2000" kern="0" dirty="0" smtClean="0">
                <a:solidFill>
                  <a:schemeClr val="accent2"/>
                </a:solidFill>
              </a:rPr>
              <a:t>n*d</a:t>
            </a:r>
          </a:p>
          <a:p>
            <a:pPr>
              <a:lnSpc>
                <a:spcPct val="80000"/>
              </a:lnSpc>
            </a:pPr>
            <a:r>
              <a:rPr lang="en-US" altLang="en-US" sz="2000" kern="0" dirty="0"/>
              <a:t>Branching </a:t>
            </a:r>
            <a:r>
              <a:rPr lang="en-US" altLang="en-US" sz="2000" kern="0" dirty="0" smtClean="0"/>
              <a:t>factor at next level is </a:t>
            </a:r>
            <a:r>
              <a:rPr lang="en-US" altLang="en-US" sz="2000" kern="0" dirty="0" smtClean="0">
                <a:solidFill>
                  <a:schemeClr val="accent2"/>
                </a:solidFill>
              </a:rPr>
              <a:t>(n-1)*d</a:t>
            </a:r>
          </a:p>
          <a:p>
            <a:pPr>
              <a:lnSpc>
                <a:spcPct val="80000"/>
              </a:lnSpc>
            </a:pPr>
            <a:r>
              <a:rPr lang="en-US" altLang="en-US" sz="2000" kern="0" dirty="0" smtClean="0">
                <a:solidFill>
                  <a:schemeClr val="accent2"/>
                </a:solidFill>
              </a:rPr>
              <a:t>Tree has n!*</a:t>
            </a:r>
            <a:r>
              <a:rPr lang="en-US" altLang="en-US" sz="2000" kern="0" dirty="0" err="1" smtClean="0">
                <a:solidFill>
                  <a:schemeClr val="accent2"/>
                </a:solidFill>
              </a:rPr>
              <a:t>d</a:t>
            </a:r>
            <a:r>
              <a:rPr lang="en-US" altLang="en-US" sz="2000" kern="0" baseline="30000" dirty="0" err="1" smtClean="0">
                <a:solidFill>
                  <a:schemeClr val="accent2"/>
                </a:solidFill>
              </a:rPr>
              <a:t>n</a:t>
            </a:r>
            <a:r>
              <a:rPr lang="en-US" altLang="en-US" sz="2000" kern="0" dirty="0" smtClean="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26</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branching factor</a:t>
            </a:r>
            <a:endParaRPr lang="en-US" altLang="en-US" dirty="0"/>
          </a:p>
        </p:txBody>
      </p:sp>
      <p:sp>
        <p:nvSpPr>
          <p:cNvPr id="25605" name="Rectangle 3"/>
          <p:cNvSpPr>
            <a:spLocks noGrp="1" noChangeArrowheads="1"/>
          </p:cNvSpPr>
          <p:nvPr>
            <p:ph type="body" idx="1"/>
          </p:nvPr>
        </p:nvSpPr>
        <p:spPr>
          <a:xfrm>
            <a:off x="762000" y="3962400"/>
            <a:ext cx="7620000" cy="4572000"/>
          </a:xfrm>
        </p:spPr>
        <p:txBody>
          <a:bodyPr/>
          <a:lstStyle/>
          <a:p>
            <a:pPr>
              <a:lnSpc>
                <a:spcPct val="80000"/>
              </a:lnSpc>
            </a:pPr>
            <a:r>
              <a:rPr lang="en-US" altLang="en-US" sz="2000" dirty="0" smtClean="0"/>
              <a:t>The variable </a:t>
            </a:r>
            <a:r>
              <a:rPr lang="en-US" altLang="en-US" sz="2000" dirty="0"/>
              <a:t>assignments </a:t>
            </a:r>
            <a:r>
              <a:rPr lang="en-US" altLang="en-US" sz="2000" dirty="0" smtClean="0"/>
              <a:t>are </a:t>
            </a:r>
            <a:r>
              <a:rPr lang="en-US" altLang="en-US" sz="2000" i="1" dirty="0">
                <a:solidFill>
                  <a:schemeClr val="accent2"/>
                </a:solidFill>
              </a:rPr>
              <a:t>commutative</a:t>
            </a:r>
            <a:endParaRPr lang="en-US" altLang="en-US" sz="2000" dirty="0"/>
          </a:p>
          <a:p>
            <a:pPr lvl="1">
              <a:lnSpc>
                <a:spcPct val="80000"/>
              </a:lnSpc>
            </a:pPr>
            <a:r>
              <a:rPr lang="en-US" altLang="en-US" sz="1800" dirty="0" err="1"/>
              <a:t>Eg</a:t>
            </a:r>
            <a:r>
              <a:rPr lang="en-US" altLang="en-US" sz="1800" dirty="0"/>
              <a:t> </a:t>
            </a:r>
            <a:r>
              <a:rPr lang="en-US" altLang="en-US" sz="1800" i="1" dirty="0">
                <a:solidFill>
                  <a:schemeClr val="accent2"/>
                </a:solidFill>
              </a:rPr>
              <a:t>[ step 1: </a:t>
            </a:r>
            <a:r>
              <a:rPr lang="en-US" altLang="en-US" sz="1800" b="1" i="1" dirty="0">
                <a:solidFill>
                  <a:schemeClr val="accent2"/>
                </a:solidFill>
              </a:rPr>
              <a:t>WA = red</a:t>
            </a:r>
            <a:r>
              <a:rPr lang="en-US" altLang="en-US" sz="1800" i="1" dirty="0">
                <a:solidFill>
                  <a:schemeClr val="accent2"/>
                </a:solidFill>
              </a:rPr>
              <a:t>; step 2: </a:t>
            </a:r>
            <a:r>
              <a:rPr lang="en-US" altLang="en-US" sz="1800" b="1" i="1" dirty="0">
                <a:solidFill>
                  <a:schemeClr val="accent2"/>
                </a:solidFill>
              </a:rPr>
              <a:t>NT = green</a:t>
            </a:r>
            <a:r>
              <a:rPr lang="en-US" altLang="en-US" sz="1800" i="1" dirty="0">
                <a:solidFill>
                  <a:schemeClr val="accent2"/>
                </a:solidFill>
              </a:rPr>
              <a:t> ] </a:t>
            </a:r>
            <a:br>
              <a:rPr lang="en-US" altLang="en-US" sz="1800" i="1" dirty="0">
                <a:solidFill>
                  <a:schemeClr val="accent2"/>
                </a:solidFill>
              </a:rPr>
            </a:br>
            <a:r>
              <a:rPr lang="en-US" altLang="en-US" sz="1800" dirty="0"/>
              <a:t>equivalent to  </a:t>
            </a:r>
            <a:r>
              <a:rPr lang="en-US" altLang="en-US" sz="1800" i="1" dirty="0">
                <a:solidFill>
                  <a:schemeClr val="accent2"/>
                </a:solidFill>
              </a:rPr>
              <a:t>[ step 1: </a:t>
            </a:r>
            <a:r>
              <a:rPr lang="en-US" altLang="en-US" sz="1800" b="1" i="1" dirty="0">
                <a:solidFill>
                  <a:schemeClr val="accent2"/>
                </a:solidFill>
              </a:rPr>
              <a:t>NT = green</a:t>
            </a:r>
            <a:r>
              <a:rPr lang="en-US" altLang="en-US" sz="1800" i="1" dirty="0">
                <a:solidFill>
                  <a:schemeClr val="accent2"/>
                </a:solidFill>
              </a:rPr>
              <a:t>; step 2: </a:t>
            </a:r>
            <a:r>
              <a:rPr lang="en-US" altLang="en-US" sz="1800" b="1" i="1" dirty="0">
                <a:solidFill>
                  <a:schemeClr val="accent2"/>
                </a:solidFill>
              </a:rPr>
              <a:t>WA = red</a:t>
            </a:r>
            <a:r>
              <a:rPr lang="en-US" altLang="en-US" sz="1800" i="1" dirty="0">
                <a:solidFill>
                  <a:schemeClr val="accent2"/>
                </a:solidFill>
              </a:rPr>
              <a:t> ]</a:t>
            </a:r>
          </a:p>
          <a:p>
            <a:pPr lvl="1">
              <a:lnSpc>
                <a:spcPct val="80000"/>
              </a:lnSpc>
            </a:pPr>
            <a:r>
              <a:rPr lang="en-US" altLang="en-US" sz="1800" dirty="0"/>
              <a:t>Therefore, a </a:t>
            </a:r>
            <a:r>
              <a:rPr lang="en-US" altLang="en-US" sz="1800" i="1" dirty="0">
                <a:solidFill>
                  <a:schemeClr val="accent2"/>
                </a:solidFill>
              </a:rPr>
              <a:t>tree search, </a:t>
            </a:r>
            <a:r>
              <a:rPr lang="en-US" altLang="en-US" sz="1800" dirty="0"/>
              <a:t>not a </a:t>
            </a:r>
            <a:r>
              <a:rPr lang="en-US" altLang="en-US" sz="1800" i="1" dirty="0">
                <a:solidFill>
                  <a:schemeClr val="accent2"/>
                </a:solidFill>
              </a:rPr>
              <a:t>graph search</a:t>
            </a:r>
          </a:p>
          <a:p>
            <a:pPr>
              <a:lnSpc>
                <a:spcPct val="80000"/>
              </a:lnSpc>
            </a:pPr>
            <a:endParaRPr lang="en-US" altLang="en-US" sz="2000" dirty="0"/>
          </a:p>
          <a:p>
            <a:pPr>
              <a:lnSpc>
                <a:spcPct val="80000"/>
              </a:lnSpc>
            </a:pPr>
            <a:r>
              <a:rPr lang="en-US" altLang="en-US" sz="2000" dirty="0"/>
              <a:t>Only need to consider assignments to a single variable at each node</a:t>
            </a:r>
          </a:p>
          <a:p>
            <a:pPr lvl="1">
              <a:lnSpc>
                <a:spcPct val="80000"/>
              </a:lnSpc>
            </a:pPr>
            <a:r>
              <a:rPr lang="en-US" altLang="en-US" i="1" dirty="0">
                <a:solidFill>
                  <a:schemeClr val="accent2"/>
                </a:solidFill>
              </a:rPr>
              <a:t>b = d</a:t>
            </a:r>
            <a:r>
              <a:rPr lang="en-US" altLang="en-US" sz="1400" i="1" dirty="0">
                <a:solidFill>
                  <a:schemeClr val="accent2"/>
                </a:solidFill>
              </a:rPr>
              <a:t>  </a:t>
            </a:r>
            <a:r>
              <a:rPr lang="en-US" altLang="en-US" dirty="0"/>
              <a:t>and there are </a:t>
            </a:r>
            <a:r>
              <a:rPr lang="en-US" altLang="en-US" sz="2400" i="1" dirty="0" err="1">
                <a:solidFill>
                  <a:schemeClr val="accent2"/>
                </a:solidFill>
              </a:rPr>
              <a:t>d</a:t>
            </a:r>
            <a:r>
              <a:rPr lang="en-US" altLang="en-US" sz="2400" i="1" baseline="30000" dirty="0" err="1">
                <a:solidFill>
                  <a:schemeClr val="accent2"/>
                </a:solidFill>
              </a:rPr>
              <a:t>n</a:t>
            </a:r>
            <a:r>
              <a:rPr lang="en-US" altLang="en-US" dirty="0"/>
              <a:t> leaves </a:t>
            </a:r>
            <a:r>
              <a:rPr lang="en-US" altLang="en-US" i="1" dirty="0"/>
              <a:t>(n variables, domain size d )</a:t>
            </a:r>
          </a:p>
          <a:p>
            <a:pPr lvl="1">
              <a:lnSpc>
                <a:spcPct val="80000"/>
              </a:lnSpc>
            </a:pPr>
            <a:endParaRPr lang="en-US" altLang="en-US" dirty="0"/>
          </a:p>
          <a:p>
            <a:pPr>
              <a:lnSpc>
                <a:spcPct val="80000"/>
              </a:lnSpc>
            </a:pPr>
            <a:endParaRPr lang="en-US" altLang="en-US" sz="2000" dirty="0"/>
          </a:p>
          <a:p>
            <a:pPr lvl="1">
              <a:lnSpc>
                <a:spcPct val="80000"/>
              </a:lnSpc>
            </a:pPr>
            <a:endParaRPr lang="en-US" altLang="en-US" sz="1800" dirty="0"/>
          </a:p>
        </p:txBody>
      </p:sp>
      <p:pic>
        <p:nvPicPr>
          <p:cNvPr id="2" name="Picture 1"/>
          <p:cNvPicPr>
            <a:picLocks noChangeAspect="1"/>
          </p:cNvPicPr>
          <p:nvPr/>
        </p:nvPicPr>
        <p:blipFill>
          <a:blip r:embed="rId3"/>
          <a:stretch>
            <a:fillRect/>
          </a:stretch>
        </p:blipFill>
        <p:spPr>
          <a:xfrm>
            <a:off x="2743200"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27</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a:t>
            </a:r>
            <a:r>
              <a:rPr lang="en-US" altLang="en-US" i="1" dirty="0"/>
              <a:t>Backtracking</a:t>
            </a:r>
            <a:r>
              <a:rPr lang="en-US" altLang="en-US" dirty="0"/>
              <a:t> </a:t>
            </a:r>
            <a:endParaRPr lang="en-US" altLang="en-US" dirty="0"/>
          </a:p>
        </p:txBody>
      </p:sp>
      <p:sp>
        <p:nvSpPr>
          <p:cNvPr id="25605" name="Rectangle 3"/>
          <p:cNvSpPr>
            <a:spLocks noGrp="1" noChangeArrowheads="1"/>
          </p:cNvSpPr>
          <p:nvPr>
            <p:ph type="body" idx="1"/>
          </p:nvPr>
        </p:nvSpPr>
        <p:spPr>
          <a:xfrm>
            <a:off x="685800" y="1295400"/>
            <a:ext cx="7620000" cy="4572000"/>
          </a:xfrm>
        </p:spPr>
        <p:txBody>
          <a:bodyPr/>
          <a:lstStyle/>
          <a:p>
            <a:pPr>
              <a:lnSpc>
                <a:spcPct val="80000"/>
              </a:lnSpc>
            </a:pPr>
            <a:r>
              <a:rPr lang="en-US" altLang="en-US" sz="2000" dirty="0"/>
              <a:t>Depth-first search for CSPs with single-variable assignments is called </a:t>
            </a:r>
            <a:r>
              <a:rPr lang="en-US" altLang="en-US" sz="2000" i="1" dirty="0">
                <a:solidFill>
                  <a:schemeClr val="accent2"/>
                </a:solidFill>
              </a:rPr>
              <a:t>backtracking </a:t>
            </a:r>
            <a:r>
              <a:rPr lang="en-US" altLang="en-US" sz="2000" dirty="0" smtClean="0"/>
              <a:t>search</a:t>
            </a:r>
            <a:endParaRPr lang="en-US" altLang="en-US" sz="2000" dirty="0"/>
          </a:p>
          <a:p>
            <a:pPr>
              <a:lnSpc>
                <a:spcPct val="80000"/>
              </a:lnSpc>
            </a:pPr>
            <a:r>
              <a:rPr lang="en-US" altLang="en-US" sz="2000" dirty="0"/>
              <a:t>The term backtracking search is used for a depth-first search that chooses values for  one variable at a time and backtracks when a variable has no legal values left to assign. </a:t>
            </a:r>
            <a:endParaRPr lang="en-US" altLang="en-US" sz="2000" dirty="0" smtClean="0"/>
          </a:p>
          <a:p>
            <a:pPr>
              <a:lnSpc>
                <a:spcPct val="80000"/>
              </a:lnSpc>
            </a:pPr>
            <a:r>
              <a:rPr lang="en-US" altLang="en-US" sz="2000" dirty="0" smtClean="0"/>
              <a:t>Backtracking </a:t>
            </a:r>
            <a:r>
              <a:rPr lang="en-US" altLang="en-US" sz="2000" dirty="0"/>
              <a:t>search is the basic </a:t>
            </a:r>
            <a:r>
              <a:rPr lang="en-US" altLang="en-US" sz="2000" i="1" dirty="0"/>
              <a:t>uninformed</a:t>
            </a:r>
            <a:r>
              <a:rPr lang="en-US" altLang="en-US" sz="2000" dirty="0"/>
              <a:t> algorithm for CSPs</a:t>
            </a:r>
          </a:p>
          <a:p>
            <a:pPr>
              <a:lnSpc>
                <a:spcPct val="80000"/>
              </a:lnSpc>
            </a:pPr>
            <a:endParaRPr lang="en-US" altLang="en-US" sz="2000" dirty="0" smtClean="0"/>
          </a:p>
          <a:p>
            <a:pPr>
              <a:lnSpc>
                <a:spcPct val="80000"/>
              </a:lnSpc>
            </a:pPr>
            <a:endParaRPr lang="en-US" altLang="en-US" sz="1800" dirty="0"/>
          </a:p>
        </p:txBody>
      </p:sp>
    </p:spTree>
    <p:extLst>
      <p:ext uri="{BB962C8B-B14F-4D97-AF65-F5344CB8AC3E}">
        <p14:creationId xmlns:p14="http://schemas.microsoft.com/office/powerpoint/2010/main" val="21461088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43063"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28</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Rectangle 11"/>
          <p:cNvSpPr/>
          <p:nvPr/>
        </p:nvSpPr>
        <p:spPr bwMode="auto">
          <a:xfrm>
            <a:off x="1835524"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3" name="Rectangle 12"/>
          <p:cNvSpPr/>
          <p:nvPr/>
        </p:nvSpPr>
        <p:spPr bwMode="auto">
          <a:xfrm>
            <a:off x="1219200" y="3262309"/>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4" name="Rectangle 13"/>
          <p:cNvSpPr/>
          <p:nvPr/>
        </p:nvSpPr>
        <p:spPr bwMode="auto">
          <a:xfrm>
            <a:off x="609601"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3063"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29</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sp>
        <p:nvSpPr>
          <p:cNvPr id="2" name="TextBox 1"/>
          <p:cNvSpPr txBox="1"/>
          <p:nvPr/>
        </p:nvSpPr>
        <p:spPr>
          <a:xfrm>
            <a:off x="3543300" y="5486397"/>
            <a:ext cx="2057400" cy="461665"/>
          </a:xfrm>
          <a:prstGeom prst="rect">
            <a:avLst/>
          </a:prstGeom>
          <a:noFill/>
        </p:spPr>
        <p:txBody>
          <a:bodyPr wrap="square" rtlCol="0">
            <a:spAutoFit/>
          </a:bodyPr>
          <a:lstStyle/>
          <a:p>
            <a:pPr algn="r"/>
            <a:r>
              <a:rPr lang="en-US" dirty="0"/>
              <a:t>And so on….</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cxnSp>
        <p:nvCxnSpPr>
          <p:cNvPr id="7" name="Straight Arrow Connector 6"/>
          <p:cNvCxnSpPr/>
          <p:nvPr/>
        </p:nvCxnSpPr>
        <p:spPr bwMode="auto">
          <a:xfrm flipH="1">
            <a:off x="1354931"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825128"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dirty="0" smtClean="0"/>
              <a:t>Review: Heuristic </a:t>
            </a:r>
            <a:r>
              <a:rPr lang="en-US" dirty="0"/>
              <a:t>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3</a:t>
            </a:fld>
            <a:endParaRPr lang="en-US" altLang="en-US"/>
          </a:p>
        </p:txBody>
      </p:sp>
      <p:sp>
        <p:nvSpPr>
          <p:cNvPr id="3" name="Date Placeholder 2"/>
          <p:cNvSpPr>
            <a:spLocks noGrp="1"/>
          </p:cNvSpPr>
          <p:nvPr>
            <p:ph type="dt" sz="half" idx="10"/>
          </p:nvPr>
        </p:nvSpPr>
        <p:spPr/>
        <p:txBody>
          <a:bodyPr/>
          <a:lstStyle/>
          <a:p>
            <a:pPr>
              <a:defRPr/>
            </a:pPr>
            <a:r>
              <a:rPr lang="en-US" dirty="0"/>
              <a:t>CIS 521 - Intro to </a:t>
            </a:r>
            <a:r>
              <a:rPr lang="en-US" dirty="0" smtClean="0"/>
              <a:t>AI</a:t>
            </a:r>
            <a:endParaRPr lang="en-US" altLang="en-US" dirty="0"/>
          </a:p>
        </p:txBody>
      </p:sp>
    </p:spTree>
    <p:extLst>
      <p:ext uri="{BB962C8B-B14F-4D97-AF65-F5344CB8AC3E}">
        <p14:creationId xmlns:p14="http://schemas.microsoft.com/office/powerpoint/2010/main" val="6435388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p:txBody>
          <a:bodyPr/>
          <a:lstStyle/>
          <a:p>
            <a:pPr>
              <a:defRPr/>
            </a:pPr>
            <a:r>
              <a:rPr lang="en-US"/>
              <a:t>CIS 421/521 - Intro to AI</a:t>
            </a:r>
            <a:endParaRPr lang="en-US" dirty="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66FD335C-1C78-4B2E-88D4-603E552FA79A}" type="slidenum">
              <a:rPr lang="en-US" altLang="en-US" sz="1400" b="0" smtClean="0"/>
              <a:pPr>
                <a:spcBef>
                  <a:spcPct val="0"/>
                </a:spcBef>
                <a:buClrTx/>
                <a:buSzTx/>
                <a:buFontTx/>
                <a:buNone/>
              </a:pPr>
              <a:t>30</a:t>
            </a:fld>
            <a:endParaRPr lang="en-US" altLang="en-US" sz="1400" b="0"/>
          </a:p>
        </p:txBody>
      </p:sp>
      <p:sp>
        <p:nvSpPr>
          <p:cNvPr id="31748" name="Rectangle 2"/>
          <p:cNvSpPr>
            <a:spLocks noGrp="1" noChangeArrowheads="1"/>
          </p:cNvSpPr>
          <p:nvPr>
            <p:ph type="title"/>
          </p:nvPr>
        </p:nvSpPr>
        <p:spPr/>
        <p:txBody>
          <a:bodyPr/>
          <a:lstStyle/>
          <a:p>
            <a:r>
              <a:rPr lang="en-US" altLang="en-US" sz="2800" dirty="0"/>
              <a:t>Idea 2: Improving backtracking efficiency</a:t>
            </a:r>
          </a:p>
        </p:txBody>
      </p:sp>
      <p:sp>
        <p:nvSpPr>
          <p:cNvPr id="31749" name="Rectangle 3"/>
          <p:cNvSpPr>
            <a:spLocks noGrp="1" noChangeArrowheads="1"/>
          </p:cNvSpPr>
          <p:nvPr>
            <p:ph type="body" idx="1"/>
          </p:nvPr>
        </p:nvSpPr>
        <p:spPr>
          <a:xfrm>
            <a:off x="685800" y="1295400"/>
            <a:ext cx="8229600" cy="4572000"/>
          </a:xfrm>
        </p:spPr>
        <p:txBody>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sz="2000" b="1" dirty="0">
                <a:ea typeface="ＭＳ Ｐゴシック" charset="-128"/>
              </a:rPr>
              <a:t>Most constrain</a:t>
            </a:r>
            <a:r>
              <a:rPr lang="en-US" altLang="en-US" sz="2000" b="1" i="1" dirty="0">
                <a:solidFill>
                  <a:srgbClr val="C00000"/>
                </a:solidFill>
                <a:ea typeface="ＭＳ Ｐゴシック" charset="-128"/>
              </a:rPr>
              <a:t>ed</a:t>
            </a:r>
            <a:r>
              <a:rPr lang="en-US" altLang="en-US" sz="2000" b="1" dirty="0">
                <a:ea typeface="ＭＳ Ｐゴシック" charset="-128"/>
              </a:rPr>
              <a:t> variable</a:t>
            </a:r>
          </a:p>
          <a:p>
            <a:pPr marL="1238250" lvl="2" indent="-381000">
              <a:buFontTx/>
              <a:buAutoNum type="arabicPeriod"/>
              <a:defRPr/>
            </a:pPr>
            <a:r>
              <a:rPr lang="en-US" altLang="en-US" sz="2000" b="1" dirty="0">
                <a:ea typeface="ＭＳ Ｐゴシック" charset="-128"/>
              </a:rPr>
              <a:t>(if ties</a:t>
            </a:r>
            <a:r>
              <a:rPr lang="en-US" altLang="en-US" sz="2000" b="1" dirty="0">
                <a:ea typeface="ＭＳ Ｐゴシック" charset="-128"/>
                <a:sym typeface="Wingdings" panose="05000000000000000000" pitchFamily="2" charset="2"/>
              </a:rPr>
              <a:t>:) </a:t>
            </a:r>
            <a:r>
              <a:rPr lang="en-US" altLang="en-US" sz="2000" b="1" dirty="0">
                <a:ea typeface="ＭＳ Ｐゴシック" charset="-128"/>
              </a:rPr>
              <a:t>Most constrain</a:t>
            </a:r>
            <a:r>
              <a:rPr lang="en-US" altLang="en-US" sz="2000" b="1" i="1" dirty="0">
                <a:solidFill>
                  <a:srgbClr val="C00000"/>
                </a:solidFill>
                <a:ea typeface="ＭＳ Ｐゴシック" charset="-128"/>
              </a:rPr>
              <a:t>ing </a:t>
            </a:r>
            <a:r>
              <a:rPr lang="en-US" altLang="en-US" sz="2000" b="1" dirty="0">
                <a:ea typeface="ＭＳ Ｐゴシック" charset="-128"/>
              </a:rPr>
              <a:t>variable</a:t>
            </a:r>
          </a:p>
          <a:p>
            <a:pPr marL="1238250" lvl="2" indent="-381000">
              <a:buFontTx/>
              <a:buAutoNum type="arabicPeriod"/>
              <a:defRPr/>
            </a:pPr>
            <a:endParaRPr lang="en-US" altLang="en-US" sz="2000"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sz="2000" b="1" dirty="0">
                <a:ea typeface="ＭＳ Ｐゴシック" charset="-128"/>
              </a:rPr>
              <a:t>Least constraining </a:t>
            </a:r>
            <a:r>
              <a:rPr lang="en-US" altLang="en-US" sz="2000"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Date Placeholder 3"/>
          <p:cNvSpPr>
            <a:spLocks noGrp="1"/>
          </p:cNvSpPr>
          <p:nvPr>
            <p:ph type="dt" sz="quarter" idx="10"/>
          </p:nvPr>
        </p:nvSpPr>
        <p:spPr/>
        <p:txBody>
          <a:bodyPr/>
          <a:lstStyle/>
          <a:p>
            <a:pPr>
              <a:defRPr/>
            </a:pPr>
            <a:r>
              <a:rPr lang="en-US"/>
              <a:t>CIS 421/521 - Intro to AI</a:t>
            </a:r>
            <a:endParaRPr lang="en-US" dirty="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DD0B85A-6810-416D-BBD1-1E206F6518DA}" type="slidenum">
              <a:rPr lang="en-US" altLang="en-US" sz="1400" b="0" smtClean="0"/>
              <a:pPr>
                <a:spcBef>
                  <a:spcPct val="0"/>
                </a:spcBef>
                <a:buClrTx/>
                <a:buSzTx/>
                <a:buFontTx/>
                <a:buNone/>
              </a:pPr>
              <a:t>31</a:t>
            </a:fld>
            <a:endParaRPr lang="en-US" altLang="en-US" sz="1400" b="0"/>
          </a:p>
        </p:txBody>
      </p:sp>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dirty="0"/>
              <a:t>Choose a variable with the </a:t>
            </a:r>
            <a:r>
              <a:rPr lang="en-US" altLang="en-US" i="1" dirty="0">
                <a:solidFill>
                  <a:srgbClr val="C00000"/>
                </a:solidFill>
              </a:rPr>
              <a:t>fewest legal values</a:t>
            </a:r>
          </a:p>
          <a:p>
            <a:endParaRPr lang="en-US" altLang="en-US" dirty="0"/>
          </a:p>
          <a:p>
            <a:endParaRPr lang="en-US" altLang="en-US" dirty="0"/>
          </a:p>
          <a:p>
            <a:endParaRPr lang="en-US" altLang="en-US" dirty="0"/>
          </a:p>
          <a:p>
            <a:endParaRPr lang="en-US" altLang="en-US" dirty="0"/>
          </a:p>
          <a:p>
            <a:r>
              <a:rPr lang="en-US" altLang="en-US" dirty="0"/>
              <a:t>a.k.a. </a:t>
            </a:r>
            <a:r>
              <a:rPr lang="en-US" altLang="en-US" i="1" dirty="0">
                <a:solidFill>
                  <a:schemeClr val="accent2"/>
                </a:solidFill>
              </a:rPr>
              <a:t>minimum remaining values (MRV) </a:t>
            </a:r>
            <a:r>
              <a:rPr lang="en-US" altLang="en-US"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87329" y="2362201"/>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sz="1400"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sz="1400"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sz="1400"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19" name="Group 18"/>
          <p:cNvGrpSpPr/>
          <p:nvPr/>
        </p:nvGrpSpPr>
        <p:grpSpPr>
          <a:xfrm>
            <a:off x="3581585" y="2327507"/>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sz="1400"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sz="1400"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27" name="Group 26"/>
          <p:cNvGrpSpPr/>
          <p:nvPr/>
        </p:nvGrpSpPr>
        <p:grpSpPr>
          <a:xfrm>
            <a:off x="5634958" y="2403706"/>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sz="1400"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sz="1400"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48" name="Group 47"/>
          <p:cNvGrpSpPr/>
          <p:nvPr/>
        </p:nvGrpSpPr>
        <p:grpSpPr>
          <a:xfrm>
            <a:off x="7626785" y="2363735"/>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sz="1400"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sz="1400"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sz="1400" dirty="0"/>
                <a:t>2</a:t>
              </a:r>
            </a:p>
          </p:txBody>
        </p:sp>
      </p:grpSp>
    </p:spTree>
    <p:extLst>
      <p:ext uri="{BB962C8B-B14F-4D97-AF65-F5344CB8AC3E}">
        <p14:creationId xmlns:p14="http://schemas.microsoft.com/office/powerpoint/2010/main" val="414578161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p:txBody>
          <a:bodyPr/>
          <a:lstStyle/>
          <a:p>
            <a:pPr>
              <a:defRPr/>
            </a:pPr>
            <a:r>
              <a:rPr lang="en-US"/>
              <a:t>CIS 421/521 - Intro to AI</a:t>
            </a:r>
            <a:endParaRPr lang="en-US" dirty="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16E3906-56A3-4A6F-A70E-49D85CC3AB43}" type="slidenum">
              <a:rPr lang="en-US" altLang="en-US" sz="1400" b="0" smtClean="0"/>
              <a:pPr>
                <a:spcBef>
                  <a:spcPct val="0"/>
                </a:spcBef>
                <a:buClrTx/>
                <a:buSzTx/>
                <a:buFontTx/>
                <a:buNone/>
              </a:pPr>
              <a:t>32</a:t>
            </a:fld>
            <a:endParaRPr lang="en-US" altLang="en-US" sz="1400" b="0"/>
          </a:p>
        </p:txBody>
      </p:sp>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dirty="0"/>
              <a:t>Tie-breaker among most constrained variables</a:t>
            </a:r>
          </a:p>
          <a:p>
            <a:r>
              <a:rPr lang="en-US" altLang="en-US" sz="2800" dirty="0"/>
              <a:t>C</a:t>
            </a:r>
            <a:r>
              <a:rPr lang="en-US" altLang="en-US" sz="2800" b="1" dirty="0">
                <a:cs typeface="ＭＳ Ｐゴシック" charset="-128"/>
              </a:rPr>
              <a:t>hoose the variable </a:t>
            </a:r>
            <a:r>
              <a:rPr lang="en-US" altLang="en-US" dirty="0"/>
              <a:t>with the </a:t>
            </a:r>
            <a:r>
              <a:rPr lang="en-US" altLang="en-US" i="1" dirty="0"/>
              <a:t>most constraints on </a:t>
            </a:r>
            <a:r>
              <a:rPr lang="en-US" altLang="en-US" i="1" dirty="0">
                <a:solidFill>
                  <a:srgbClr val="FF0000"/>
                </a:solidFill>
              </a:rPr>
              <a:t>remaining </a:t>
            </a:r>
            <a:r>
              <a:rPr lang="en-US" altLang="en-US"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67250"/>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4267200"/>
            <a:ext cx="4343400" cy="1200329"/>
          </a:xfrm>
          <a:prstGeom prst="rect">
            <a:avLst/>
          </a:prstGeom>
          <a:solidFill>
            <a:srgbClr val="00B0F0"/>
          </a:solidFill>
        </p:spPr>
        <p:txBody>
          <a:bodyPr wrap="square" rtlCol="0">
            <a:spAutoFit/>
          </a:bodyPr>
          <a:lstStyle/>
          <a:p>
            <a:pPr algn="ctr"/>
            <a:r>
              <a:rPr lang="en-US"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p:txBody>
          <a:bodyPr/>
          <a:lstStyle/>
          <a:p>
            <a:pPr>
              <a:defRPr/>
            </a:pPr>
            <a:r>
              <a:rPr lang="en-US"/>
              <a:t>CIS 421/521 - Intro to AI</a:t>
            </a:r>
            <a:endParaRPr lang="en-US" dirty="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8CD975F-E15D-4766-9ED9-389104C65ECB}" type="slidenum">
              <a:rPr lang="en-US" altLang="en-US" sz="1400" b="0" smtClean="0"/>
              <a:pPr>
                <a:spcBef>
                  <a:spcPct val="0"/>
                </a:spcBef>
                <a:buClrTx/>
                <a:buSzTx/>
                <a:buFontTx/>
                <a:buNone/>
              </a:pPr>
              <a:t>33</a:t>
            </a:fld>
            <a:endParaRPr lang="en-US" altLang="en-US" sz="1400" b="0"/>
          </a:p>
        </p:txBody>
      </p:sp>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dirty="0"/>
              <a:t>Given a variable, </a:t>
            </a:r>
            <a:r>
              <a:rPr lang="en-US" altLang="en-US" i="1" dirty="0"/>
              <a:t>choose the least constraining value:</a:t>
            </a:r>
          </a:p>
          <a:p>
            <a:pPr lvl="1"/>
            <a:r>
              <a:rPr lang="en-US" altLang="en-US" dirty="0"/>
              <a:t>the one that rules out the fewest values in the remaining variables</a:t>
            </a:r>
          </a:p>
          <a:p>
            <a:pPr lvl="1"/>
            <a:endParaRPr lang="en-US" altLang="en-US" dirty="0"/>
          </a:p>
          <a:p>
            <a:pPr lvl="1"/>
            <a:endParaRPr lang="en-US" altLang="en-US" dirty="0"/>
          </a:p>
          <a:p>
            <a:pPr lvl="1"/>
            <a:endParaRPr lang="en-US" altLang="en-US" dirty="0"/>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1878932" y="2890509"/>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8200" y="5378509"/>
            <a:ext cx="5791200" cy="830997"/>
          </a:xfrm>
          <a:prstGeom prst="rect">
            <a:avLst/>
          </a:prstGeom>
          <a:solidFill>
            <a:srgbClr val="00B0F0"/>
          </a:solidFill>
        </p:spPr>
        <p:txBody>
          <a:bodyPr wrap="square" rtlCol="0">
            <a:spAutoFit/>
          </a:bodyPr>
          <a:lstStyle/>
          <a:p>
            <a:r>
              <a:rPr lang="en-US" dirty="0">
                <a:solidFill>
                  <a:schemeClr val="bg1"/>
                </a:solidFill>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Date Placeholder 3"/>
          <p:cNvSpPr>
            <a:spLocks noGrp="1"/>
          </p:cNvSpPr>
          <p:nvPr>
            <p:ph type="dt" sz="quarter" idx="10"/>
          </p:nvPr>
        </p:nvSpPr>
        <p:spPr/>
        <p:txBody>
          <a:bodyPr/>
          <a:lstStyle/>
          <a:p>
            <a:pPr>
              <a:defRPr/>
            </a:pPr>
            <a:r>
              <a:rPr lang="en-US"/>
              <a:t>CIS 421/521 - Intro to AI</a:t>
            </a:r>
            <a:endParaRPr lang="en-US" dirty="0"/>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BAEC7BD-8ADE-4F86-AB59-3B95C35F96A9}" type="slidenum">
              <a:rPr lang="en-US" altLang="en-US" sz="1400" b="0" smtClean="0"/>
              <a:pPr>
                <a:spcBef>
                  <a:spcPct val="0"/>
                </a:spcBef>
                <a:buClrTx/>
                <a:buSzTx/>
                <a:buFontTx/>
                <a:buNone/>
              </a:pPr>
              <a:t>34</a:t>
            </a:fld>
            <a:endParaRPr lang="en-US" altLang="en-US" sz="1400" b="0"/>
          </a:p>
        </p:txBody>
      </p:sp>
      <p:sp>
        <p:nvSpPr>
          <p:cNvPr id="35844" name="Rectangle 2"/>
          <p:cNvSpPr>
            <a:spLocks noGrp="1" noChangeArrowheads="1"/>
          </p:cNvSpPr>
          <p:nvPr>
            <p:ph type="title"/>
          </p:nvPr>
        </p:nvSpPr>
        <p:spPr/>
        <p:txBody>
          <a:bodyPr/>
          <a:lstStyle/>
          <a:p>
            <a:r>
              <a:rPr lang="en-US" altLang="en-US"/>
              <a:t>Heuristic 4: Forward checking </a:t>
            </a:r>
          </a:p>
        </p:txBody>
      </p:sp>
      <p:sp>
        <p:nvSpPr>
          <p:cNvPr id="35845"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304800" y="3581400"/>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
        <p:nvSpPr>
          <p:cNvPr id="2" name="Speech Bubble: Rectangle with Corners Rounded 1"/>
          <p:cNvSpPr/>
          <p:nvPr/>
        </p:nvSpPr>
        <p:spPr bwMode="auto">
          <a:xfrm>
            <a:off x="256626" y="4562475"/>
            <a:ext cx="1343574" cy="119062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dirty="0">
                <a:solidFill>
                  <a:schemeClr val="bg1"/>
                </a:solidFill>
                <a:cs typeface="Times New Roman" panose="02020603050405020304" pitchFamily="18" charset="0"/>
              </a:rPr>
              <a:t>New data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structure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03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Date Placeholder 3"/>
          <p:cNvSpPr>
            <a:spLocks noGrp="1"/>
          </p:cNvSpPr>
          <p:nvPr>
            <p:ph type="dt" sz="quarter" idx="10"/>
          </p:nvPr>
        </p:nvSpPr>
        <p:spPr/>
        <p:txBody>
          <a:bodyPr/>
          <a:lstStyle/>
          <a:p>
            <a:pPr>
              <a:defRPr/>
            </a:pPr>
            <a:r>
              <a:rPr lang="en-US"/>
              <a:t>CIS 421/521 - Intro to AI</a:t>
            </a:r>
            <a:endParaRPr lang="en-US" dirty="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6E1C098-BB94-4EED-B4DE-446C39F48A5F}" type="slidenum">
              <a:rPr lang="en-US" altLang="en-US" sz="1400" b="0" smtClean="0"/>
              <a:pPr>
                <a:spcBef>
                  <a:spcPct val="0"/>
                </a:spcBef>
                <a:buClrTx/>
                <a:buSzTx/>
                <a:buFontTx/>
                <a:buNone/>
              </a:pPr>
              <a:t>35</a:t>
            </a:fld>
            <a:endParaRPr lang="en-US" altLang="en-US" sz="1400" b="0"/>
          </a:p>
        </p:txBody>
      </p:sp>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685800" y="1295400"/>
            <a:ext cx="7620000" cy="457200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57150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1884349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Date Placeholder 3"/>
          <p:cNvSpPr>
            <a:spLocks noGrp="1"/>
          </p:cNvSpPr>
          <p:nvPr>
            <p:ph type="dt" sz="quarter" idx="10"/>
          </p:nvPr>
        </p:nvSpPr>
        <p:spPr/>
        <p:txBody>
          <a:bodyPr/>
          <a:lstStyle/>
          <a:p>
            <a:pPr>
              <a:defRPr/>
            </a:pPr>
            <a:r>
              <a:rPr lang="en-US"/>
              <a:t>CIS 421/521 - Intro to AI</a:t>
            </a:r>
            <a:endParaRPr lang="en-US" dirty="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E6EF79D-6085-4D93-BAD9-2D6482136D3D}" type="slidenum">
              <a:rPr lang="en-US" altLang="en-US" sz="1400" b="0" smtClean="0"/>
              <a:pPr>
                <a:spcBef>
                  <a:spcPct val="0"/>
                </a:spcBef>
                <a:buClrTx/>
                <a:buSzTx/>
                <a:buFontTx/>
                <a:buNone/>
              </a:pPr>
              <a:t>36</a:t>
            </a:fld>
            <a:endParaRPr lang="en-US" altLang="en-US" sz="1400" b="0"/>
          </a:p>
        </p:txBody>
      </p:sp>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638800"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2706594" y="4746381"/>
            <a:ext cx="682811" cy="243861"/>
          </a:xfrm>
          <a:prstGeom prst="rect">
            <a:avLst/>
          </a:prstGeom>
        </p:spPr>
      </p:pic>
    </p:spTree>
    <p:extLst>
      <p:ext uri="{BB962C8B-B14F-4D97-AF65-F5344CB8AC3E}">
        <p14:creationId xmlns:p14="http://schemas.microsoft.com/office/powerpoint/2010/main" val="20772193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Date Placeholder 3"/>
          <p:cNvSpPr>
            <a:spLocks noGrp="1"/>
          </p:cNvSpPr>
          <p:nvPr>
            <p:ph type="dt" sz="quarter" idx="10"/>
          </p:nvPr>
        </p:nvSpPr>
        <p:spPr/>
        <p:txBody>
          <a:bodyPr/>
          <a:lstStyle/>
          <a:p>
            <a:pPr>
              <a:defRPr/>
            </a:pPr>
            <a:r>
              <a:rPr lang="en-US"/>
              <a:t>CIS 421/521 - Intro to AI</a:t>
            </a:r>
            <a:endParaRPr lang="en-US" dirty="0"/>
          </a:p>
        </p:txBody>
      </p:sp>
      <p:sp>
        <p:nvSpPr>
          <p:cNvPr id="389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t>       </a:t>
            </a:r>
            <a:fld id="{6370C1C5-92C2-4244-BED2-565D8E984A0A}" type="slidenum">
              <a:rPr lang="en-US" altLang="en-US" sz="1400" b="0" smtClean="0"/>
              <a:pPr>
                <a:spcBef>
                  <a:spcPct val="0"/>
                </a:spcBef>
                <a:buClrTx/>
                <a:buSzTx/>
                <a:buFontTx/>
                <a:buNone/>
              </a:pPr>
              <a:t>37</a:t>
            </a:fld>
            <a:endParaRPr lang="en-US" altLang="en-US" sz="1400" b="0" dirty="0"/>
          </a:p>
        </p:txBody>
      </p:sp>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716191"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41481231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2"/>
          <p:cNvSpPr>
            <a:spLocks noGrp="1"/>
          </p:cNvSpPr>
          <p:nvPr>
            <p:ph type="dt" sz="quarter" idx="10"/>
          </p:nvPr>
        </p:nvSpPr>
        <p:spPr/>
        <p:txBody>
          <a:bodyPr/>
          <a:lstStyle/>
          <a:p>
            <a:pPr>
              <a:defRPr/>
            </a:pPr>
            <a:r>
              <a:rPr lang="en-US"/>
              <a:t>CIS 421/521 - Intro to AI</a:t>
            </a:r>
            <a:endParaRPr lang="en-US" dirty="0"/>
          </a:p>
        </p:txBody>
      </p:sp>
      <p:sp>
        <p:nvSpPr>
          <p:cNvPr id="409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smtClean="0"/>
              <a:pPr>
                <a:spcBef>
                  <a:spcPct val="0"/>
                </a:spcBef>
                <a:buClrTx/>
                <a:buSzTx/>
                <a:buFontTx/>
                <a:buNone/>
              </a:pPr>
              <a:t>38</a:t>
            </a:fld>
            <a:endParaRPr lang="en-US" altLang="en-US" sz="1400" b="0"/>
          </a:p>
        </p:txBody>
      </p:sp>
      <p:sp>
        <p:nvSpPr>
          <p:cNvPr id="40964" name="Rectangle 2"/>
          <p:cNvSpPr>
            <a:spLocks noGrp="1" noChangeArrowheads="1"/>
          </p:cNvSpPr>
          <p:nvPr>
            <p:ph type="title"/>
          </p:nvPr>
        </p:nvSpPr>
        <p:spPr/>
        <p:txBody>
          <a:bodyPr/>
          <a:lstStyle/>
          <a:p>
            <a:r>
              <a:rPr lang="en-US" altLang="en-US"/>
              <a:t>Example: 4-Queens Problem</a:t>
            </a:r>
          </a:p>
        </p:txBody>
      </p:sp>
      <p:grpSp>
        <p:nvGrpSpPr>
          <p:cNvPr id="40965" name="Group 3"/>
          <p:cNvGrpSpPr>
            <a:grpSpLocks/>
          </p:cNvGrpSpPr>
          <p:nvPr/>
        </p:nvGrpSpPr>
        <p:grpSpPr bwMode="auto">
          <a:xfrm>
            <a:off x="1219200" y="2667000"/>
            <a:ext cx="2133600" cy="2209800"/>
            <a:chOff x="768" y="1680"/>
            <a:chExt cx="1344" cy="1392"/>
          </a:xfrm>
        </p:grpSpPr>
        <p:grpSp>
          <p:nvGrpSpPr>
            <p:cNvPr id="40986" name="Group 4"/>
            <p:cNvGrpSpPr>
              <a:grpSpLocks/>
            </p:cNvGrpSpPr>
            <p:nvPr/>
          </p:nvGrpSpPr>
          <p:grpSpPr bwMode="auto">
            <a:xfrm>
              <a:off x="960" y="1920"/>
              <a:ext cx="1152" cy="1152"/>
              <a:chOff x="576" y="1728"/>
              <a:chExt cx="1152" cy="1152"/>
            </a:xfrm>
          </p:grpSpPr>
          <p:sp>
            <p:nvSpPr>
              <p:cNvPr id="4099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0987" name="Text Box 14"/>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0988" name="Text Box 15"/>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89" name="Text Box 16"/>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0" name="Text Box 17"/>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1" name="Text Box 18"/>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92" name="Text Box 19"/>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3" name="Text Box 20"/>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4" name="Text Box 21"/>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0966" name="Group 22"/>
          <p:cNvGrpSpPr>
            <a:grpSpLocks/>
          </p:cNvGrpSpPr>
          <p:nvPr/>
        </p:nvGrpSpPr>
        <p:grpSpPr bwMode="auto">
          <a:xfrm>
            <a:off x="4267200"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0967"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096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0"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1"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3"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4"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2" name="TextBox 1"/>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33773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2"/>
          <p:cNvSpPr>
            <a:spLocks noGrp="1"/>
          </p:cNvSpPr>
          <p:nvPr>
            <p:ph type="dt" sz="quarter" idx="10"/>
          </p:nvPr>
        </p:nvSpPr>
        <p:spPr/>
        <p:txBody>
          <a:bodyPr/>
          <a:lstStyle/>
          <a:p>
            <a:pPr>
              <a:defRPr/>
            </a:pPr>
            <a:r>
              <a:rPr lang="en-US"/>
              <a:t>CIS 421/521 - Intro to AI</a:t>
            </a:r>
            <a:endParaRPr lang="en-US" dirty="0"/>
          </a:p>
        </p:txBody>
      </p:sp>
      <p:sp>
        <p:nvSpPr>
          <p:cNvPr id="4198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smtClean="0"/>
              <a:pPr>
                <a:spcBef>
                  <a:spcPct val="0"/>
                </a:spcBef>
                <a:buClrTx/>
                <a:buSzTx/>
                <a:buFontTx/>
                <a:buNone/>
              </a:pPr>
              <a:t>39</a:t>
            </a:fld>
            <a:endParaRPr lang="en-US" altLang="en-US" sz="1400" b="0"/>
          </a:p>
        </p:txBody>
      </p:sp>
      <p:sp>
        <p:nvSpPr>
          <p:cNvPr id="41988" name="Rectangle 2"/>
          <p:cNvSpPr>
            <a:spLocks noGrp="1" noChangeArrowheads="1"/>
          </p:cNvSpPr>
          <p:nvPr>
            <p:ph type="title"/>
          </p:nvPr>
        </p:nvSpPr>
        <p:spPr/>
        <p:txBody>
          <a:bodyPr/>
          <a:lstStyle/>
          <a:p>
            <a:r>
              <a:rPr lang="en-US" altLang="en-US"/>
              <a:t>Example: 4-Queens Problem</a:t>
            </a:r>
          </a:p>
        </p:txBody>
      </p:sp>
      <p:grpSp>
        <p:nvGrpSpPr>
          <p:cNvPr id="41989" name="Group 3"/>
          <p:cNvGrpSpPr>
            <a:grpSpLocks/>
          </p:cNvGrpSpPr>
          <p:nvPr/>
        </p:nvGrpSpPr>
        <p:grpSpPr bwMode="auto">
          <a:xfrm>
            <a:off x="1219200" y="2667000"/>
            <a:ext cx="2133600" cy="2209800"/>
            <a:chOff x="624" y="1776"/>
            <a:chExt cx="1344" cy="1392"/>
          </a:xfrm>
        </p:grpSpPr>
        <p:grpSp>
          <p:nvGrpSpPr>
            <p:cNvPr id="42010" name="Group 4"/>
            <p:cNvGrpSpPr>
              <a:grpSpLocks/>
            </p:cNvGrpSpPr>
            <p:nvPr/>
          </p:nvGrpSpPr>
          <p:grpSpPr bwMode="auto">
            <a:xfrm>
              <a:off x="816" y="2016"/>
              <a:ext cx="1152" cy="1152"/>
              <a:chOff x="576" y="1728"/>
              <a:chExt cx="1152" cy="1152"/>
            </a:xfrm>
          </p:grpSpPr>
          <p:sp>
            <p:nvSpPr>
              <p:cNvPr id="42019"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0"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1"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2"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3"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4"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5"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6"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7"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2011"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2012"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3"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4"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5"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6"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7"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8"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1990" name="Group 22"/>
          <p:cNvGrpSpPr>
            <a:grpSpLocks/>
          </p:cNvGrpSpPr>
          <p:nvPr/>
        </p:nvGrpSpPr>
        <p:grpSpPr bwMode="auto">
          <a:xfrm>
            <a:off x="4241800"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2057400"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889861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2"/>
          <p:cNvSpPr>
            <a:spLocks noGrp="1"/>
          </p:cNvSpPr>
          <p:nvPr>
            <p:ph type="dt" sz="quarter" idx="10"/>
          </p:nvPr>
        </p:nvSpPr>
        <p:spPr/>
        <p:txBody>
          <a:bodyPr/>
          <a:lstStyle/>
          <a:p>
            <a:pPr>
              <a:defRPr/>
            </a:pPr>
            <a:r>
              <a:rPr lang="en-US"/>
              <a:t>CIS 421/521 - Intro to AI</a:t>
            </a:r>
            <a:endParaRPr lang="en-US" dirty="0"/>
          </a:p>
        </p:txBody>
      </p:sp>
      <p:sp>
        <p:nvSpPr>
          <p:cNvPr id="4301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smtClean="0"/>
              <a:pPr>
                <a:spcBef>
                  <a:spcPct val="0"/>
                </a:spcBef>
                <a:buClrTx/>
                <a:buSzTx/>
                <a:buFontTx/>
                <a:buNone/>
              </a:pPr>
              <a:t>40</a:t>
            </a:fld>
            <a:endParaRPr lang="en-US" altLang="en-US" sz="1400" b="0"/>
          </a:p>
        </p:txBody>
      </p:sp>
      <p:sp>
        <p:nvSpPr>
          <p:cNvPr id="43012" name="Rectangle 2"/>
          <p:cNvSpPr>
            <a:spLocks noGrp="1" noChangeArrowheads="1"/>
          </p:cNvSpPr>
          <p:nvPr>
            <p:ph type="title"/>
          </p:nvPr>
        </p:nvSpPr>
        <p:spPr/>
        <p:txBody>
          <a:bodyPr/>
          <a:lstStyle/>
          <a:p>
            <a:r>
              <a:rPr lang="en-US" altLang="en-US"/>
              <a:t>Example: 4-Queens Problem</a:t>
            </a:r>
          </a:p>
        </p:txBody>
      </p:sp>
      <p:grpSp>
        <p:nvGrpSpPr>
          <p:cNvPr id="43013" name="Group 3"/>
          <p:cNvGrpSpPr>
            <a:grpSpLocks/>
          </p:cNvGrpSpPr>
          <p:nvPr/>
        </p:nvGrpSpPr>
        <p:grpSpPr bwMode="auto">
          <a:xfrm>
            <a:off x="1219200" y="2667000"/>
            <a:ext cx="2133600" cy="2209800"/>
            <a:chOff x="624" y="1776"/>
            <a:chExt cx="1344" cy="1392"/>
          </a:xfrm>
        </p:grpSpPr>
        <p:grpSp>
          <p:nvGrpSpPr>
            <p:cNvPr id="43037" name="Group 4"/>
            <p:cNvGrpSpPr>
              <a:grpSpLocks/>
            </p:cNvGrpSpPr>
            <p:nvPr/>
          </p:nvGrpSpPr>
          <p:grpSpPr bwMode="auto">
            <a:xfrm>
              <a:off x="816" y="2016"/>
              <a:ext cx="1152" cy="1152"/>
              <a:chOff x="576" y="1728"/>
              <a:chExt cx="1152" cy="1152"/>
            </a:xfrm>
          </p:grpSpPr>
          <p:sp>
            <p:nvSpPr>
              <p:cNvPr id="4304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303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303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3014" name="Group 22"/>
          <p:cNvGrpSpPr>
            <a:grpSpLocks/>
          </p:cNvGrpSpPr>
          <p:nvPr/>
        </p:nvGrpSpPr>
        <p:grpSpPr bwMode="auto">
          <a:xfrm>
            <a:off x="4241800"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2"/>
          <p:cNvSpPr>
            <a:spLocks noGrp="1"/>
          </p:cNvSpPr>
          <p:nvPr>
            <p:ph type="dt" sz="quarter" idx="10"/>
          </p:nvPr>
        </p:nvSpPr>
        <p:spPr/>
        <p:txBody>
          <a:bodyPr/>
          <a:lstStyle/>
          <a:p>
            <a:pPr>
              <a:defRPr/>
            </a:pPr>
            <a:r>
              <a:rPr lang="en-US"/>
              <a:t>CIS 421/521 - Intro to AI</a:t>
            </a:r>
            <a:endParaRPr lang="en-US" dirty="0"/>
          </a:p>
        </p:txBody>
      </p:sp>
      <p:sp>
        <p:nvSpPr>
          <p:cNvPr id="440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smtClean="0"/>
              <a:pPr>
                <a:spcBef>
                  <a:spcPct val="0"/>
                </a:spcBef>
                <a:buClrTx/>
                <a:buSzTx/>
                <a:buFontTx/>
                <a:buNone/>
              </a:pPr>
              <a:t>41</a:t>
            </a:fld>
            <a:endParaRPr lang="en-US" altLang="en-US" sz="1400" b="0"/>
          </a:p>
        </p:txBody>
      </p:sp>
      <p:sp>
        <p:nvSpPr>
          <p:cNvPr id="44036" name="Rectangle 2"/>
          <p:cNvSpPr>
            <a:spLocks noGrp="1" noChangeArrowheads="1"/>
          </p:cNvSpPr>
          <p:nvPr>
            <p:ph type="title"/>
          </p:nvPr>
        </p:nvSpPr>
        <p:spPr/>
        <p:txBody>
          <a:bodyPr/>
          <a:lstStyle/>
          <a:p>
            <a:r>
              <a:rPr lang="en-US" altLang="en-US"/>
              <a:t>Example: 4-Queens Problem</a:t>
            </a:r>
          </a:p>
        </p:txBody>
      </p:sp>
      <p:grpSp>
        <p:nvGrpSpPr>
          <p:cNvPr id="44037" name="Group 3"/>
          <p:cNvGrpSpPr>
            <a:grpSpLocks/>
          </p:cNvGrpSpPr>
          <p:nvPr/>
        </p:nvGrpSpPr>
        <p:grpSpPr bwMode="auto">
          <a:xfrm>
            <a:off x="1219200" y="2667000"/>
            <a:ext cx="2133600" cy="2209800"/>
            <a:chOff x="624" y="1776"/>
            <a:chExt cx="1344" cy="1392"/>
          </a:xfrm>
        </p:grpSpPr>
        <p:grpSp>
          <p:nvGrpSpPr>
            <p:cNvPr id="44062" name="Group 4"/>
            <p:cNvGrpSpPr>
              <a:grpSpLocks/>
            </p:cNvGrpSpPr>
            <p:nvPr/>
          </p:nvGrpSpPr>
          <p:grpSpPr bwMode="auto">
            <a:xfrm>
              <a:off x="816" y="2016"/>
              <a:ext cx="1152" cy="1152"/>
              <a:chOff x="576" y="1728"/>
              <a:chExt cx="1152" cy="1152"/>
            </a:xfrm>
          </p:grpSpPr>
          <p:sp>
            <p:nvSpPr>
              <p:cNvPr id="4407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06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406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6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7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4038" name="Group 22"/>
          <p:cNvGrpSpPr>
            <a:grpSpLocks/>
          </p:cNvGrpSpPr>
          <p:nvPr/>
        </p:nvGrpSpPr>
        <p:grpSpPr bwMode="auto">
          <a:xfrm>
            <a:off x="4216401"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3962400"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2"/>
          <p:cNvSpPr>
            <a:spLocks noGrp="1"/>
          </p:cNvSpPr>
          <p:nvPr>
            <p:ph type="dt" sz="quarter" idx="10"/>
          </p:nvPr>
        </p:nvSpPr>
        <p:spPr/>
        <p:txBody>
          <a:bodyPr/>
          <a:lstStyle/>
          <a:p>
            <a:pPr>
              <a:defRPr/>
            </a:pPr>
            <a:r>
              <a:rPr lang="en-US"/>
              <a:t>CIS 421/521 - Intro to AI</a:t>
            </a:r>
            <a:endParaRPr lang="en-US" dirty="0"/>
          </a:p>
        </p:txBody>
      </p:sp>
      <p:sp>
        <p:nvSpPr>
          <p:cNvPr id="450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smtClean="0"/>
              <a:pPr>
                <a:spcBef>
                  <a:spcPct val="0"/>
                </a:spcBef>
                <a:buClrTx/>
                <a:buSzTx/>
                <a:buFontTx/>
                <a:buNone/>
              </a:pPr>
              <a:t>42</a:t>
            </a:fld>
            <a:endParaRPr lang="en-US" altLang="en-US" sz="1400" b="0"/>
          </a:p>
        </p:txBody>
      </p:sp>
      <p:sp>
        <p:nvSpPr>
          <p:cNvPr id="45060" name="Rectangle 2"/>
          <p:cNvSpPr>
            <a:spLocks noGrp="1" noChangeArrowheads="1"/>
          </p:cNvSpPr>
          <p:nvPr>
            <p:ph type="title"/>
          </p:nvPr>
        </p:nvSpPr>
        <p:spPr/>
        <p:txBody>
          <a:bodyPr/>
          <a:lstStyle/>
          <a:p>
            <a:r>
              <a:rPr lang="en-US" altLang="en-US"/>
              <a:t>Example: 4-Queens Problem</a:t>
            </a:r>
          </a:p>
        </p:txBody>
      </p:sp>
      <p:grpSp>
        <p:nvGrpSpPr>
          <p:cNvPr id="45061" name="Group 3"/>
          <p:cNvGrpSpPr>
            <a:grpSpLocks/>
          </p:cNvGrpSpPr>
          <p:nvPr/>
        </p:nvGrpSpPr>
        <p:grpSpPr bwMode="auto">
          <a:xfrm>
            <a:off x="1219200" y="2667000"/>
            <a:ext cx="2133600" cy="2209800"/>
            <a:chOff x="624" y="1776"/>
            <a:chExt cx="1344" cy="1392"/>
          </a:xfrm>
        </p:grpSpPr>
        <p:grpSp>
          <p:nvGrpSpPr>
            <p:cNvPr id="45082" name="Group 4"/>
            <p:cNvGrpSpPr>
              <a:grpSpLocks/>
            </p:cNvGrpSpPr>
            <p:nvPr/>
          </p:nvGrpSpPr>
          <p:grpSpPr bwMode="auto">
            <a:xfrm>
              <a:off x="816" y="2016"/>
              <a:ext cx="1152" cy="1152"/>
              <a:chOff x="576" y="1728"/>
              <a:chExt cx="1152" cy="1152"/>
            </a:xfrm>
          </p:grpSpPr>
          <p:sp>
            <p:nvSpPr>
              <p:cNvPr id="4509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508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508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8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9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5062" name="Group 22"/>
          <p:cNvGrpSpPr>
            <a:grpSpLocks/>
          </p:cNvGrpSpPr>
          <p:nvPr/>
        </p:nvGrpSpPr>
        <p:grpSpPr bwMode="auto">
          <a:xfrm>
            <a:off x="4254500"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228600" y="1497634"/>
            <a:ext cx="4267200" cy="830997"/>
          </a:xfrm>
          <a:prstGeom prst="rect">
            <a:avLst/>
          </a:prstGeom>
          <a:noFill/>
        </p:spPr>
        <p:txBody>
          <a:bodyPr wrap="square" rtlCol="0">
            <a:spAutoFit/>
          </a:bodyPr>
          <a:lstStyle/>
          <a:p>
            <a:r>
              <a:rPr lang="en-US" i="1" dirty="0">
                <a:solidFill>
                  <a:srgbClr val="C00000"/>
                </a:solidFill>
              </a:rPr>
              <a:t>Picking up a little later after two steps of backtracking….</a:t>
            </a:r>
          </a:p>
        </p:txBody>
      </p:sp>
      <p:sp>
        <p:nvSpPr>
          <p:cNvPr id="45" name="TextBox 44"/>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2"/>
          <p:cNvSpPr>
            <a:spLocks noGrp="1"/>
          </p:cNvSpPr>
          <p:nvPr>
            <p:ph type="dt" sz="quarter" idx="10"/>
          </p:nvPr>
        </p:nvSpPr>
        <p:spPr/>
        <p:txBody>
          <a:bodyPr/>
          <a:lstStyle/>
          <a:p>
            <a:pPr>
              <a:defRPr/>
            </a:pPr>
            <a:r>
              <a:rPr lang="en-US"/>
              <a:t>CIS 421/521 - Intro to AI</a:t>
            </a:r>
            <a:endParaRPr lang="en-US" dirty="0"/>
          </a:p>
        </p:txBody>
      </p:sp>
      <p:sp>
        <p:nvSpPr>
          <p:cNvPr id="4608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smtClean="0"/>
              <a:pPr>
                <a:spcBef>
                  <a:spcPct val="0"/>
                </a:spcBef>
                <a:buClrTx/>
                <a:buSzTx/>
                <a:buFontTx/>
                <a:buNone/>
              </a:pPr>
              <a:t>43</a:t>
            </a:fld>
            <a:endParaRPr lang="en-US" altLang="en-US" sz="1400" b="0"/>
          </a:p>
        </p:txBody>
      </p:sp>
      <p:sp>
        <p:nvSpPr>
          <p:cNvPr id="46084" name="Rectangle 2"/>
          <p:cNvSpPr>
            <a:spLocks noGrp="1" noChangeArrowheads="1"/>
          </p:cNvSpPr>
          <p:nvPr>
            <p:ph type="title"/>
          </p:nvPr>
        </p:nvSpPr>
        <p:spPr/>
        <p:txBody>
          <a:bodyPr/>
          <a:lstStyle/>
          <a:p>
            <a:r>
              <a:rPr lang="en-US" altLang="en-US"/>
              <a:t>Example: 4-Queens Problem</a:t>
            </a:r>
          </a:p>
        </p:txBody>
      </p:sp>
      <p:grpSp>
        <p:nvGrpSpPr>
          <p:cNvPr id="46085" name="Group 3"/>
          <p:cNvGrpSpPr>
            <a:grpSpLocks/>
          </p:cNvGrpSpPr>
          <p:nvPr/>
        </p:nvGrpSpPr>
        <p:grpSpPr bwMode="auto">
          <a:xfrm>
            <a:off x="1219200" y="2667000"/>
            <a:ext cx="2133600" cy="2209800"/>
            <a:chOff x="624" y="1776"/>
            <a:chExt cx="1344" cy="1392"/>
          </a:xfrm>
        </p:grpSpPr>
        <p:grpSp>
          <p:nvGrpSpPr>
            <p:cNvPr id="46106" name="Group 4"/>
            <p:cNvGrpSpPr>
              <a:grpSpLocks/>
            </p:cNvGrpSpPr>
            <p:nvPr/>
          </p:nvGrpSpPr>
          <p:grpSpPr bwMode="auto">
            <a:xfrm>
              <a:off x="816" y="2016"/>
              <a:ext cx="1152" cy="1152"/>
              <a:chOff x="576" y="1728"/>
              <a:chExt cx="1152" cy="1152"/>
            </a:xfrm>
          </p:grpSpPr>
          <p:sp>
            <p:nvSpPr>
              <p:cNvPr id="4611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6107"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6108"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09"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0"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1"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12"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3"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4"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6086" name="Group 22"/>
          <p:cNvGrpSpPr>
            <a:grpSpLocks/>
          </p:cNvGrpSpPr>
          <p:nvPr/>
        </p:nvGrpSpPr>
        <p:grpSpPr bwMode="auto">
          <a:xfrm>
            <a:off x="4241800"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2057400"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2"/>
          <p:cNvSpPr>
            <a:spLocks noGrp="1"/>
          </p:cNvSpPr>
          <p:nvPr>
            <p:ph type="dt" sz="quarter" idx="10"/>
          </p:nvPr>
        </p:nvSpPr>
        <p:spPr/>
        <p:txBody>
          <a:bodyPr/>
          <a:lstStyle/>
          <a:p>
            <a:pPr>
              <a:defRPr/>
            </a:pPr>
            <a:r>
              <a:rPr lang="en-US"/>
              <a:t>CIS 421/521 - Intro to AI</a:t>
            </a:r>
            <a:endParaRPr lang="en-US" dirty="0"/>
          </a:p>
        </p:txBody>
      </p:sp>
      <p:sp>
        <p:nvSpPr>
          <p:cNvPr id="47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smtClean="0"/>
              <a:pPr>
                <a:spcBef>
                  <a:spcPct val="0"/>
                </a:spcBef>
                <a:buClrTx/>
                <a:buSzTx/>
                <a:buFontTx/>
                <a:buNone/>
              </a:pPr>
              <a:t>44</a:t>
            </a:fld>
            <a:endParaRPr lang="en-US" altLang="en-US" sz="1400" b="0"/>
          </a:p>
        </p:txBody>
      </p:sp>
      <p:sp>
        <p:nvSpPr>
          <p:cNvPr id="47108" name="Rectangle 2"/>
          <p:cNvSpPr>
            <a:spLocks noGrp="1" noChangeArrowheads="1"/>
          </p:cNvSpPr>
          <p:nvPr>
            <p:ph type="title"/>
          </p:nvPr>
        </p:nvSpPr>
        <p:spPr/>
        <p:txBody>
          <a:bodyPr/>
          <a:lstStyle/>
          <a:p>
            <a:r>
              <a:rPr lang="en-US" altLang="en-US"/>
              <a:t>Example: 4-Queens Problem</a:t>
            </a:r>
          </a:p>
        </p:txBody>
      </p:sp>
      <p:grpSp>
        <p:nvGrpSpPr>
          <p:cNvPr id="47109" name="Group 3"/>
          <p:cNvGrpSpPr>
            <a:grpSpLocks/>
          </p:cNvGrpSpPr>
          <p:nvPr/>
        </p:nvGrpSpPr>
        <p:grpSpPr bwMode="auto">
          <a:xfrm>
            <a:off x="1219200" y="2667000"/>
            <a:ext cx="2133600" cy="2209800"/>
            <a:chOff x="624" y="1776"/>
            <a:chExt cx="1344" cy="1392"/>
          </a:xfrm>
        </p:grpSpPr>
        <p:grpSp>
          <p:nvGrpSpPr>
            <p:cNvPr id="47133" name="Group 4"/>
            <p:cNvGrpSpPr>
              <a:grpSpLocks/>
            </p:cNvGrpSpPr>
            <p:nvPr/>
          </p:nvGrpSpPr>
          <p:grpSpPr bwMode="auto">
            <a:xfrm>
              <a:off x="816" y="2016"/>
              <a:ext cx="1152" cy="1152"/>
              <a:chOff x="576" y="1728"/>
              <a:chExt cx="1152" cy="1152"/>
            </a:xfrm>
          </p:grpSpPr>
          <p:sp>
            <p:nvSpPr>
              <p:cNvPr id="4714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5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3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713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3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3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4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4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7110" name="Group 22"/>
          <p:cNvGrpSpPr>
            <a:grpSpLocks/>
          </p:cNvGrpSpPr>
          <p:nvPr/>
        </p:nvGrpSpPr>
        <p:grpSpPr bwMode="auto">
          <a:xfrm>
            <a:off x="4241800"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2057400"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2"/>
          <p:cNvSpPr>
            <a:spLocks noGrp="1"/>
          </p:cNvSpPr>
          <p:nvPr>
            <p:ph type="dt" sz="quarter" idx="10"/>
          </p:nvPr>
        </p:nvSpPr>
        <p:spPr/>
        <p:txBody>
          <a:bodyPr/>
          <a:lstStyle/>
          <a:p>
            <a:pPr>
              <a:defRPr/>
            </a:pPr>
            <a:r>
              <a:rPr lang="en-US"/>
              <a:t>CIS 421/521 - Intro to AI</a:t>
            </a:r>
            <a:endParaRPr lang="en-US" dirty="0"/>
          </a:p>
        </p:txBody>
      </p:sp>
      <p:sp>
        <p:nvSpPr>
          <p:cNvPr id="4813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smtClean="0"/>
              <a:pPr>
                <a:spcBef>
                  <a:spcPct val="0"/>
                </a:spcBef>
                <a:buClrTx/>
                <a:buSzTx/>
                <a:buFontTx/>
                <a:buNone/>
              </a:pPr>
              <a:t>45</a:t>
            </a:fld>
            <a:endParaRPr lang="en-US" altLang="en-US" sz="1400" b="0"/>
          </a:p>
        </p:txBody>
      </p:sp>
      <p:sp>
        <p:nvSpPr>
          <p:cNvPr id="48132" name="Rectangle 2"/>
          <p:cNvSpPr>
            <a:spLocks noGrp="1" noChangeArrowheads="1"/>
          </p:cNvSpPr>
          <p:nvPr>
            <p:ph type="title"/>
          </p:nvPr>
        </p:nvSpPr>
        <p:spPr/>
        <p:txBody>
          <a:bodyPr/>
          <a:lstStyle/>
          <a:p>
            <a:r>
              <a:rPr lang="en-US" altLang="en-US"/>
              <a:t>Example: 4-Queens Problem</a:t>
            </a:r>
          </a:p>
        </p:txBody>
      </p:sp>
      <p:grpSp>
        <p:nvGrpSpPr>
          <p:cNvPr id="48133" name="Group 3"/>
          <p:cNvGrpSpPr>
            <a:grpSpLocks/>
          </p:cNvGrpSpPr>
          <p:nvPr/>
        </p:nvGrpSpPr>
        <p:grpSpPr bwMode="auto">
          <a:xfrm>
            <a:off x="1219200" y="2667000"/>
            <a:ext cx="2133600" cy="2209800"/>
            <a:chOff x="624" y="1776"/>
            <a:chExt cx="1344" cy="1392"/>
          </a:xfrm>
        </p:grpSpPr>
        <p:grpSp>
          <p:nvGrpSpPr>
            <p:cNvPr id="48157" name="Group 4"/>
            <p:cNvGrpSpPr>
              <a:grpSpLocks/>
            </p:cNvGrpSpPr>
            <p:nvPr/>
          </p:nvGrpSpPr>
          <p:grpSpPr bwMode="auto">
            <a:xfrm>
              <a:off x="816" y="2016"/>
              <a:ext cx="1152" cy="1152"/>
              <a:chOff x="576" y="1728"/>
              <a:chExt cx="1152" cy="1152"/>
            </a:xfrm>
          </p:grpSpPr>
          <p:sp>
            <p:nvSpPr>
              <p:cNvPr id="4816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5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815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8134" name="Group 22"/>
          <p:cNvGrpSpPr>
            <a:grpSpLocks/>
          </p:cNvGrpSpPr>
          <p:nvPr/>
        </p:nvGrpSpPr>
        <p:grpSpPr bwMode="auto">
          <a:xfrm>
            <a:off x="4229100"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2057400"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2"/>
          <p:cNvSpPr>
            <a:spLocks noGrp="1"/>
          </p:cNvSpPr>
          <p:nvPr>
            <p:ph type="dt" sz="quarter" idx="10"/>
          </p:nvPr>
        </p:nvSpPr>
        <p:spPr/>
        <p:txBody>
          <a:bodyPr/>
          <a:lstStyle/>
          <a:p>
            <a:pPr>
              <a:defRPr/>
            </a:pPr>
            <a:r>
              <a:rPr lang="en-US"/>
              <a:t>CIS 421/521 - Intro to AI</a:t>
            </a:r>
            <a:endParaRPr lang="en-US" dirty="0"/>
          </a:p>
        </p:txBody>
      </p:sp>
      <p:sp>
        <p:nvSpPr>
          <p:cNvPr id="491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388DE16-70CE-4CA9-B19B-6DE82DA67A58}" type="slidenum">
              <a:rPr lang="en-US" altLang="en-US" sz="1400" b="0" smtClean="0"/>
              <a:pPr>
                <a:spcBef>
                  <a:spcPct val="0"/>
                </a:spcBef>
                <a:buClrTx/>
                <a:buSzTx/>
                <a:buFontTx/>
                <a:buNone/>
              </a:pPr>
              <a:t>46</a:t>
            </a:fld>
            <a:endParaRPr lang="en-US" altLang="en-US" sz="1400" b="0"/>
          </a:p>
        </p:txBody>
      </p:sp>
      <p:sp>
        <p:nvSpPr>
          <p:cNvPr id="49156" name="Rectangle 2"/>
          <p:cNvSpPr>
            <a:spLocks noGrp="1" noChangeArrowheads="1"/>
          </p:cNvSpPr>
          <p:nvPr>
            <p:ph type="title"/>
          </p:nvPr>
        </p:nvSpPr>
        <p:spPr/>
        <p:txBody>
          <a:bodyPr/>
          <a:lstStyle/>
          <a:p>
            <a:r>
              <a:rPr lang="en-US" altLang="en-US"/>
              <a:t>Example: 4-Queens Problem</a:t>
            </a:r>
          </a:p>
        </p:txBody>
      </p:sp>
      <p:grpSp>
        <p:nvGrpSpPr>
          <p:cNvPr id="49157" name="Group 3"/>
          <p:cNvGrpSpPr>
            <a:grpSpLocks/>
          </p:cNvGrpSpPr>
          <p:nvPr/>
        </p:nvGrpSpPr>
        <p:grpSpPr bwMode="auto">
          <a:xfrm>
            <a:off x="1219200" y="2667000"/>
            <a:ext cx="2133600" cy="2209800"/>
            <a:chOff x="624" y="1776"/>
            <a:chExt cx="1344" cy="1392"/>
          </a:xfrm>
        </p:grpSpPr>
        <p:grpSp>
          <p:nvGrpSpPr>
            <p:cNvPr id="49183" name="Group 4"/>
            <p:cNvGrpSpPr>
              <a:grpSpLocks/>
            </p:cNvGrpSpPr>
            <p:nvPr/>
          </p:nvGrpSpPr>
          <p:grpSpPr bwMode="auto">
            <a:xfrm>
              <a:off x="816" y="2016"/>
              <a:ext cx="1152" cy="1152"/>
              <a:chOff x="576" y="1728"/>
              <a:chExt cx="1152" cy="1152"/>
            </a:xfrm>
          </p:grpSpPr>
          <p:sp>
            <p:nvSpPr>
              <p:cNvPr id="4919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20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8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918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8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8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9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9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9158" name="Group 22"/>
          <p:cNvGrpSpPr>
            <a:grpSpLocks/>
          </p:cNvGrpSpPr>
          <p:nvPr/>
        </p:nvGrpSpPr>
        <p:grpSpPr bwMode="auto">
          <a:xfrm>
            <a:off x="4229100"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2057400"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2"/>
          <p:cNvSpPr>
            <a:spLocks noGrp="1"/>
          </p:cNvSpPr>
          <p:nvPr>
            <p:ph type="dt" sz="quarter" idx="10"/>
          </p:nvPr>
        </p:nvSpPr>
        <p:spPr/>
        <p:txBody>
          <a:bodyPr/>
          <a:lstStyle/>
          <a:p>
            <a:pPr>
              <a:defRPr/>
            </a:pPr>
            <a:r>
              <a:rPr lang="en-US"/>
              <a:t>CIS 421/521 - Intro to AI</a:t>
            </a:r>
            <a:endParaRPr lang="en-US" dirty="0"/>
          </a:p>
        </p:txBody>
      </p:sp>
      <p:sp>
        <p:nvSpPr>
          <p:cNvPr id="5017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3FADE80E-DB16-4F4A-B328-C09D20FE8902}" type="slidenum">
              <a:rPr lang="en-US" altLang="en-US" sz="1400" b="0" smtClean="0"/>
              <a:pPr>
                <a:spcBef>
                  <a:spcPct val="0"/>
                </a:spcBef>
                <a:buClrTx/>
                <a:buSzTx/>
                <a:buFontTx/>
                <a:buNone/>
              </a:pPr>
              <a:t>47</a:t>
            </a:fld>
            <a:endParaRPr lang="en-US" altLang="en-US" sz="1400" b="0"/>
          </a:p>
        </p:txBody>
      </p:sp>
      <p:sp>
        <p:nvSpPr>
          <p:cNvPr id="50180" name="Rectangle 2"/>
          <p:cNvSpPr>
            <a:spLocks noGrp="1" noChangeArrowheads="1"/>
          </p:cNvSpPr>
          <p:nvPr>
            <p:ph type="title"/>
          </p:nvPr>
        </p:nvSpPr>
        <p:spPr/>
        <p:txBody>
          <a:bodyPr/>
          <a:lstStyle/>
          <a:p>
            <a:r>
              <a:rPr lang="en-US" altLang="en-US"/>
              <a:t>Example: 4-Queens Problem</a:t>
            </a:r>
          </a:p>
        </p:txBody>
      </p:sp>
      <p:grpSp>
        <p:nvGrpSpPr>
          <p:cNvPr id="50181" name="Group 3"/>
          <p:cNvGrpSpPr>
            <a:grpSpLocks/>
          </p:cNvGrpSpPr>
          <p:nvPr/>
        </p:nvGrpSpPr>
        <p:grpSpPr bwMode="auto">
          <a:xfrm>
            <a:off x="1219200" y="2667000"/>
            <a:ext cx="2133600" cy="2209800"/>
            <a:chOff x="624" y="1776"/>
            <a:chExt cx="1344" cy="1392"/>
          </a:xfrm>
        </p:grpSpPr>
        <p:grpSp>
          <p:nvGrpSpPr>
            <p:cNvPr id="50207" name="Group 4"/>
            <p:cNvGrpSpPr>
              <a:grpSpLocks/>
            </p:cNvGrpSpPr>
            <p:nvPr/>
          </p:nvGrpSpPr>
          <p:grpSpPr bwMode="auto">
            <a:xfrm>
              <a:off x="816" y="2016"/>
              <a:ext cx="1152" cy="1152"/>
              <a:chOff x="576" y="1728"/>
              <a:chExt cx="1152" cy="1152"/>
            </a:xfrm>
          </p:grpSpPr>
          <p:sp>
            <p:nvSpPr>
              <p:cNvPr id="5021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20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020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0182" name="Group 22"/>
          <p:cNvGrpSpPr>
            <a:grpSpLocks/>
          </p:cNvGrpSpPr>
          <p:nvPr/>
        </p:nvGrpSpPr>
        <p:grpSpPr bwMode="auto">
          <a:xfrm>
            <a:off x="4229100"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2057400"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2"/>
          <p:cNvSpPr>
            <a:spLocks noGrp="1"/>
          </p:cNvSpPr>
          <p:nvPr>
            <p:ph type="dt" sz="quarter" idx="10"/>
          </p:nvPr>
        </p:nvSpPr>
        <p:spPr/>
        <p:txBody>
          <a:bodyPr/>
          <a:lstStyle/>
          <a:p>
            <a:pPr>
              <a:defRPr/>
            </a:pPr>
            <a:r>
              <a:rPr lang="en-US"/>
              <a:t>CIS 421/521 - Intro to AI</a:t>
            </a:r>
            <a:endParaRPr lang="en-US" dirty="0"/>
          </a:p>
        </p:txBody>
      </p:sp>
      <p:sp>
        <p:nvSpPr>
          <p:cNvPr id="5120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AFB5190-A0EC-4DF3-9416-82358830D4E2}" type="slidenum">
              <a:rPr lang="en-US" altLang="en-US" sz="1400" b="0" smtClean="0"/>
              <a:pPr>
                <a:spcBef>
                  <a:spcPct val="0"/>
                </a:spcBef>
                <a:buClrTx/>
                <a:buSzTx/>
                <a:buFontTx/>
                <a:buNone/>
              </a:pPr>
              <a:t>48</a:t>
            </a:fld>
            <a:endParaRPr lang="en-US" altLang="en-US" sz="1400" b="0"/>
          </a:p>
        </p:txBody>
      </p:sp>
      <p:sp>
        <p:nvSpPr>
          <p:cNvPr id="51204" name="Rectangle 2"/>
          <p:cNvSpPr>
            <a:spLocks noGrp="1" noChangeArrowheads="1"/>
          </p:cNvSpPr>
          <p:nvPr>
            <p:ph type="title"/>
          </p:nvPr>
        </p:nvSpPr>
        <p:spPr/>
        <p:txBody>
          <a:bodyPr/>
          <a:lstStyle/>
          <a:p>
            <a:r>
              <a:rPr lang="en-US" altLang="en-US"/>
              <a:t>Example: 4-Queens Problem</a:t>
            </a:r>
          </a:p>
        </p:txBody>
      </p:sp>
      <p:grpSp>
        <p:nvGrpSpPr>
          <p:cNvPr id="51205" name="Group 3"/>
          <p:cNvGrpSpPr>
            <a:grpSpLocks/>
          </p:cNvGrpSpPr>
          <p:nvPr/>
        </p:nvGrpSpPr>
        <p:grpSpPr bwMode="auto">
          <a:xfrm>
            <a:off x="1219200" y="2667000"/>
            <a:ext cx="2133600" cy="2209800"/>
            <a:chOff x="624" y="1776"/>
            <a:chExt cx="1344" cy="1392"/>
          </a:xfrm>
        </p:grpSpPr>
        <p:grpSp>
          <p:nvGrpSpPr>
            <p:cNvPr id="51232" name="Group 4"/>
            <p:cNvGrpSpPr>
              <a:grpSpLocks/>
            </p:cNvGrpSpPr>
            <p:nvPr/>
          </p:nvGrpSpPr>
          <p:grpSpPr bwMode="auto">
            <a:xfrm>
              <a:off x="816" y="2016"/>
              <a:ext cx="1152" cy="1152"/>
              <a:chOff x="576" y="1728"/>
              <a:chExt cx="1152" cy="1152"/>
            </a:xfrm>
          </p:grpSpPr>
          <p:sp>
            <p:nvSpPr>
              <p:cNvPr id="5124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3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123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3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4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1206" name="Group 22"/>
          <p:cNvGrpSpPr>
            <a:grpSpLocks/>
          </p:cNvGrpSpPr>
          <p:nvPr/>
        </p:nvGrpSpPr>
        <p:grpSpPr bwMode="auto">
          <a:xfrm>
            <a:off x="4229100"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2057400"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28956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76343"/>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Date Placeholder 3"/>
          <p:cNvSpPr>
            <a:spLocks noGrp="1"/>
          </p:cNvSpPr>
          <p:nvPr>
            <p:ph type="dt" sz="quarter" idx="10"/>
          </p:nvPr>
        </p:nvSpPr>
        <p:spPr/>
        <p:txBody>
          <a:bodyPr/>
          <a:lstStyle/>
          <a:p>
            <a:pPr>
              <a:defRPr/>
            </a:pPr>
            <a:r>
              <a:rPr lang="en-US"/>
              <a:t>CIS 421/521 - Intro to AI</a:t>
            </a:r>
            <a:endParaRPr lang="en-US" dirty="0"/>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03D8526-E1BB-49BD-AF33-71858B0AA3BF}" type="slidenum">
              <a:rPr lang="en-US" altLang="en-US" sz="1400" b="0" smtClean="0"/>
              <a:pPr>
                <a:spcBef>
                  <a:spcPct val="0"/>
                </a:spcBef>
                <a:buClrTx/>
                <a:buSzTx/>
                <a:buFontTx/>
                <a:buNone/>
              </a:pPr>
              <a:t>49</a:t>
            </a:fld>
            <a:endParaRPr lang="en-US" altLang="en-US" sz="1400" b="0"/>
          </a:p>
        </p:txBody>
      </p:sp>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685800" y="1295400"/>
            <a:ext cx="8077200" cy="4572000"/>
          </a:xfrm>
        </p:spPr>
        <p:txBody>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p>
          <a:p>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667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Review: Admissible </a:t>
            </a:r>
            <a:r>
              <a:rPr lang="en-US" dirty="0" smtClean="0"/>
              <a:t>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818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30723"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0B68DF90-6AC7-4959-9E5B-2375305D5488}" type="slidenum">
              <a:rPr lang="en-US" altLang="en-US" sz="1400" b="0" smtClean="0">
                <a:latin typeface="Times New Roman" pitchFamily="18" charset="0"/>
              </a:rPr>
              <a:pPr>
                <a:spcBef>
                  <a:spcPct val="0"/>
                </a:spcBef>
                <a:buClrTx/>
                <a:buSzTx/>
                <a:buFontTx/>
                <a:buNone/>
              </a:pPr>
              <a:t>50</a:t>
            </a:fld>
            <a:endParaRPr lang="en-US" altLang="en-US" sz="1400" b="0">
              <a:latin typeface="Times New Roman" pitchFamily="18" charset="0"/>
            </a:endParaRPr>
          </a:p>
        </p:txBody>
      </p:sp>
      <p:sp>
        <p:nvSpPr>
          <p:cNvPr id="30724" name="Rectangle 4"/>
          <p:cNvSpPr>
            <a:spLocks noGrp="1" noChangeArrowheads="1"/>
          </p:cNvSpPr>
          <p:nvPr>
            <p:ph type="ctrTitle"/>
          </p:nvPr>
        </p:nvSpPr>
        <p:spPr/>
        <p:txBody>
          <a:body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47809197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idx="1"/>
          </p:nvPr>
        </p:nvSpPr>
        <p:spPr>
          <a:xfrm>
            <a:off x="609600" y="1143000"/>
            <a:ext cx="8229600" cy="5410200"/>
          </a:xfrm>
        </p:spPr>
        <p:txBody>
          <a:bodyPr/>
          <a:lstStyle/>
          <a:p>
            <a:r>
              <a:rPr lang="en-US" altLang="en-US" sz="2200" dirty="0"/>
              <a:t>CSP solvers combine search </a:t>
            </a:r>
            <a:r>
              <a:rPr lang="en-US" altLang="en-US" sz="2200" i="1" dirty="0"/>
              <a:t>and inference</a:t>
            </a:r>
          </a:p>
          <a:p>
            <a:pPr lvl="1"/>
            <a:r>
              <a:rPr lang="en-US" altLang="en-US" dirty="0"/>
              <a:t>Search </a:t>
            </a:r>
          </a:p>
          <a:p>
            <a:pPr lvl="2"/>
            <a:r>
              <a:rPr lang="en-US" altLang="en-US" dirty="0"/>
              <a:t>assigning a value to a variable</a:t>
            </a:r>
          </a:p>
          <a:p>
            <a:pPr lvl="1"/>
            <a:r>
              <a:rPr lang="en-US" altLang="en-US" sz="2400"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sz="2400"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
        <p:nvSpPr>
          <p:cNvPr id="93188" name="Date Placeholder 3"/>
          <p:cNvSpPr>
            <a:spLocks noGrp="1"/>
          </p:cNvSpPr>
          <p:nvPr>
            <p:ph type="dt" sz="quarter" idx="10"/>
          </p:nvPr>
        </p:nvSpPr>
        <p:spPr/>
        <p:txBody>
          <a:bodyPr/>
          <a:lstStyle/>
          <a:p>
            <a:pPr>
              <a:defRPr/>
            </a:pPr>
            <a:r>
              <a:rPr lang="en-US" dirty="0"/>
              <a:t>CIS 421/521 - Intro to AI</a:t>
            </a:r>
          </a:p>
        </p:txBody>
      </p:sp>
      <p:sp>
        <p:nvSpPr>
          <p:cNvPr id="532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E30C15F-0446-4953-B9AC-F82C40D2095E}" type="slidenum">
              <a:rPr lang="en-US" altLang="en-US" sz="1400" b="0" smtClean="0"/>
              <a:pPr>
                <a:spcBef>
                  <a:spcPct val="0"/>
                </a:spcBef>
                <a:buClrTx/>
                <a:buSzTx/>
                <a:buFontTx/>
                <a:buNone/>
              </a:pPr>
              <a:t>51</a:t>
            </a:fld>
            <a:endParaRPr lang="en-US" altLang="en-US" sz="1400" b="0"/>
          </a:p>
        </p:txBody>
      </p:sp>
    </p:spTree>
    <p:extLst>
      <p:ext uri="{BB962C8B-B14F-4D97-AF65-F5344CB8AC3E}">
        <p14:creationId xmlns:p14="http://schemas.microsoft.com/office/powerpoint/2010/main" val="5365017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52</a:t>
            </a:fld>
            <a:endParaRPr lang="en-US" altLang="en-US" sz="1400" b="0"/>
          </a:p>
        </p:txBody>
      </p:sp>
      <p:sp>
        <p:nvSpPr>
          <p:cNvPr id="20485" name="Rectangle 2"/>
          <p:cNvSpPr>
            <a:spLocks noGrp="1" noChangeArrowheads="1"/>
          </p:cNvSpPr>
          <p:nvPr>
            <p:ph type="title"/>
          </p:nvPr>
        </p:nvSpPr>
        <p:spPr/>
        <p:txBody>
          <a:bodyPr/>
          <a:lstStyle/>
          <a:p>
            <a:r>
              <a:rPr lang="en-US" altLang="en-US" dirty="0" smtClean="0"/>
              <a:t>CSP </a:t>
            </a:r>
            <a:r>
              <a:rPr lang="en-US" altLang="en-US" dirty="0"/>
              <a:t>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rgbClr val="FF0000"/>
                </a:solidFill>
              </a:rPr>
              <a:t>edges are constraints</a:t>
            </a:r>
          </a:p>
          <a:p>
            <a:pPr marL="0" indent="0">
              <a:lnSpc>
                <a:spcPct val="90000"/>
              </a:lnSpc>
              <a:buNone/>
            </a:pPr>
            <a:endParaRPr lang="en-US" altLang="en-US" sz="2000" dirty="0"/>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175" y="592912"/>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i="1" dirty="0">
              <a:latin typeface="Times New Roman" pitchFamily="18" charset="0"/>
            </a:endParaRPr>
          </a:p>
        </p:txBody>
      </p:sp>
      <p:sp>
        <p:nvSpPr>
          <p:cNvPr id="481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latin typeface="Times New Roman" pitchFamily="18" charset="0"/>
              </a:rPr>
              <a:t>       </a:t>
            </a:r>
            <a:fld id="{B8BCE0F4-80A9-4437-89AB-0FA9207012B2}" type="slidenum">
              <a:rPr lang="en-US" altLang="en-US" sz="1400" b="0" smtClean="0">
                <a:latin typeface="Times New Roman" pitchFamily="18" charset="0"/>
              </a:rPr>
              <a:pPr>
                <a:spcBef>
                  <a:spcPct val="0"/>
                </a:spcBef>
                <a:buClrTx/>
                <a:buSzTx/>
                <a:buFontTx/>
                <a:buNone/>
              </a:pPr>
              <a:t>53</a:t>
            </a:fld>
            <a:endParaRPr lang="en-US" altLang="en-US" sz="1400" b="0" dirty="0">
              <a:latin typeface="Times New Roman" pitchFamily="18" charset="0"/>
            </a:endParaRPr>
          </a:p>
        </p:txBody>
      </p:sp>
      <p:sp>
        <p:nvSpPr>
          <p:cNvPr id="48132" name="Rectangle 2"/>
          <p:cNvSpPr>
            <a:spLocks noGrp="1" noChangeArrowheads="1"/>
          </p:cNvSpPr>
          <p:nvPr>
            <p:ph type="title"/>
          </p:nvPr>
        </p:nvSpPr>
        <p:spPr>
          <a:xfrm>
            <a:off x="685800" y="430919"/>
            <a:ext cx="7772400" cy="457200"/>
          </a:xfrm>
        </p:spPr>
        <p:txBody>
          <a:bodyPr/>
          <a:lstStyle/>
          <a:p>
            <a:r>
              <a:rPr lang="en-US" altLang="en-US" dirty="0"/>
              <a:t>Edges to </a:t>
            </a:r>
            <a:r>
              <a:rPr lang="en-US" altLang="en-US" dirty="0" smtClean="0"/>
              <a:t>Arcs: From </a:t>
            </a:r>
            <a:r>
              <a:rPr lang="en-US" altLang="en-US" dirty="0"/>
              <a:t>Constraint Graph to </a:t>
            </a:r>
            <a:r>
              <a:rPr lang="en-US" altLang="en-US" dirty="0" smtClean="0"/>
              <a:t>Directed Graph</a:t>
            </a:r>
            <a:endParaRPr lang="en-US" altLang="en-US" i="1" dirty="0"/>
          </a:p>
        </p:txBody>
      </p:sp>
      <p:sp>
        <p:nvSpPr>
          <p:cNvPr id="48133" name="Rectangle 3"/>
          <p:cNvSpPr>
            <a:spLocks noGrp="1" noChangeArrowheads="1"/>
          </p:cNvSpPr>
          <p:nvPr>
            <p:ph type="body" idx="1"/>
          </p:nvPr>
        </p:nvSpPr>
        <p:spPr>
          <a:xfrm>
            <a:off x="685800" y="1295400"/>
            <a:ext cx="7772400" cy="2286000"/>
          </a:xfrm>
        </p:spPr>
        <p:txBody>
          <a:bodyPr/>
          <a:lstStyle/>
          <a:p>
            <a:r>
              <a:rPr lang="en-US" altLang="en-US" dirty="0">
                <a:solidFill>
                  <a:srgbClr val="000000"/>
                </a:solidFill>
              </a:rPr>
              <a:t>Given a pair of nodes </a:t>
            </a:r>
            <a:r>
              <a:rPr lang="en-US" altLang="en-US" i="1" dirty="0">
                <a:solidFill>
                  <a:srgbClr val="000000"/>
                </a:solidFill>
                <a:latin typeface="Times New Roman" panose="02020603050405020304" pitchFamily="18" charset="0"/>
                <a:cs typeface="Times New Roman" panose="02020603050405020304" pitchFamily="18" charset="0"/>
              </a:rPr>
              <a:t>X</a:t>
            </a:r>
            <a:r>
              <a:rPr lang="en-US" altLang="en-US" i="1" baseline="-25000" dirty="0">
                <a:solidFill>
                  <a:srgbClr val="000000"/>
                </a:solidFill>
                <a:latin typeface="Times New Roman" panose="02020603050405020304" pitchFamily="18" charset="0"/>
                <a:cs typeface="Times New Roman" panose="02020603050405020304" pitchFamily="18" charset="0"/>
              </a:rPr>
              <a:t>i  </a:t>
            </a:r>
            <a:r>
              <a:rPr lang="en-US" altLang="en-US" dirty="0">
                <a:solidFill>
                  <a:srgbClr val="000000"/>
                </a:solidFill>
                <a:cs typeface="Times New Roman" panose="02020603050405020304" pitchFamily="18" charset="0"/>
              </a:rPr>
              <a:t>and</a:t>
            </a:r>
            <a:r>
              <a:rPr lang="en-US" altLang="en-US" dirty="0">
                <a:solidFill>
                  <a:srgbClr val="000000"/>
                </a:solidFill>
              </a:rPr>
              <a:t> </a:t>
            </a:r>
            <a:r>
              <a:rPr lang="en-US" altLang="en-US" i="1" dirty="0" err="1">
                <a:solidFill>
                  <a:srgbClr val="000000"/>
                </a:solidFill>
                <a:latin typeface="Times New Roman" panose="02020603050405020304" pitchFamily="18" charset="0"/>
                <a:cs typeface="Times New Roman" panose="02020603050405020304" pitchFamily="18" charset="0"/>
              </a:rPr>
              <a:t>X</a:t>
            </a:r>
            <a:r>
              <a:rPr lang="en-US" altLang="en-US" i="1" baseline="-25000" dirty="0" err="1">
                <a:solidFill>
                  <a:srgbClr val="000000"/>
                </a:solidFill>
                <a:latin typeface="Times New Roman" panose="02020603050405020304" pitchFamily="18" charset="0"/>
                <a:cs typeface="Times New Roman" panose="02020603050405020304" pitchFamily="18" charset="0"/>
              </a:rPr>
              <a:t>j</a:t>
            </a:r>
            <a:r>
              <a:rPr lang="en-US" altLang="en-US" i="1" baseline="-25000" dirty="0">
                <a:solidFill>
                  <a:srgbClr val="000000"/>
                </a:solidFill>
                <a:latin typeface="Times New Roman" panose="02020603050405020304" pitchFamily="18" charset="0"/>
                <a:cs typeface="Times New Roman" panose="02020603050405020304" pitchFamily="18" charset="0"/>
              </a:rPr>
              <a:t> </a:t>
            </a:r>
            <a:r>
              <a:rPr lang="en-US" altLang="en-US" b="0" i="1" baseline="-25000" dirty="0">
                <a:solidFill>
                  <a:srgbClr val="3333CC"/>
                </a:solidFill>
                <a:latin typeface="Times New Roman" panose="02020603050405020304" pitchFamily="18" charset="0"/>
                <a:cs typeface="Times New Roman" panose="02020603050405020304" pitchFamily="18" charset="0"/>
              </a:rPr>
              <a:t> </a:t>
            </a:r>
            <a:r>
              <a:rPr lang="en-US" altLang="en-US" dirty="0">
                <a:solidFill>
                  <a:srgbClr val="000000"/>
                </a:solidFill>
              </a:rPr>
              <a:t>connected by a constraint </a:t>
            </a:r>
            <a:r>
              <a:rPr lang="en-US" altLang="en-US" i="1" dirty="0">
                <a:solidFill>
                  <a:srgbClr val="C00000"/>
                </a:solidFill>
              </a:rPr>
              <a:t>edge</a:t>
            </a:r>
            <a:r>
              <a:rPr lang="en-US" altLang="en-US" dirty="0">
                <a:solidFill>
                  <a:srgbClr val="000000"/>
                </a:solidFill>
              </a:rPr>
              <a:t>, we represent this not by a single undirected edge, but a </a:t>
            </a:r>
            <a:r>
              <a:rPr lang="en-US" altLang="en-US" i="1" dirty="0">
                <a:solidFill>
                  <a:srgbClr val="C00000"/>
                </a:solidFill>
              </a:rPr>
              <a:t>pair</a:t>
            </a:r>
            <a:r>
              <a:rPr lang="en-US" altLang="en-US" i="1" dirty="0">
                <a:solidFill>
                  <a:srgbClr val="000000"/>
                </a:solidFill>
              </a:rPr>
              <a:t> of </a:t>
            </a:r>
            <a:r>
              <a:rPr lang="en-US" altLang="en-US" i="1" dirty="0">
                <a:solidFill>
                  <a:srgbClr val="C00000"/>
                </a:solidFill>
              </a:rPr>
              <a:t>directed arcs</a:t>
            </a:r>
            <a:r>
              <a:rPr lang="en-US" altLang="en-US"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dirty="0"/>
          </a:p>
          <a:p>
            <a:pPr>
              <a:buFont typeface="Symbol" pitchFamily="18" charset="2"/>
              <a:buNone/>
            </a:pPr>
            <a:endParaRPr lang="en-US" altLang="en-US" dirty="0"/>
          </a:p>
        </p:txBody>
      </p:sp>
      <p:grpSp>
        <p:nvGrpSpPr>
          <p:cNvPr id="48134" name="Group 15"/>
          <p:cNvGrpSpPr>
            <a:grpSpLocks/>
          </p:cNvGrpSpPr>
          <p:nvPr/>
        </p:nvGrpSpPr>
        <p:grpSpPr bwMode="auto">
          <a:xfrm>
            <a:off x="5390450" y="3538151"/>
            <a:ext cx="3352800" cy="2560638"/>
            <a:chOff x="1824" y="2304"/>
            <a:chExt cx="2112" cy="1613"/>
          </a:xfrm>
        </p:grpSpPr>
        <p:grpSp>
          <p:nvGrpSpPr>
            <p:cNvPr id="48135" name="Group 9"/>
            <p:cNvGrpSpPr>
              <a:grpSpLocks/>
            </p:cNvGrpSpPr>
            <p:nvPr/>
          </p:nvGrpSpPr>
          <p:grpSpPr bwMode="auto">
            <a:xfrm>
              <a:off x="1824" y="2880"/>
              <a:ext cx="2112" cy="576"/>
              <a:chOff x="1056" y="2592"/>
              <a:chExt cx="2112" cy="576"/>
            </a:xfrm>
          </p:grpSpPr>
          <p:sp>
            <p:nvSpPr>
              <p:cNvPr id="481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cxnSp>
            <p:nvCxnSpPr>
              <p:cNvPr id="48142" name="AutoShape 7"/>
              <p:cNvCxnSpPr>
                <a:cxnSpLocks noChangeShapeType="1"/>
                <a:stCxn id="48140" idx="7"/>
                <a:endCxn id="48141" idx="1"/>
              </p:cNvCxnSpPr>
              <p:nvPr/>
            </p:nvCxnSpPr>
            <p:spPr bwMode="auto">
              <a:xfrm rot="5400000" flipV="1">
                <a:off x="2111" y="2113"/>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8143" name="AutoShape 8"/>
              <p:cNvCxnSpPr>
                <a:cxnSpLocks noChangeShapeType="1"/>
                <a:stCxn id="48141" idx="3"/>
                <a:endCxn id="48140" idx="5"/>
              </p:cNvCxnSpPr>
              <p:nvPr/>
            </p:nvCxnSpPr>
            <p:spPr bwMode="auto">
              <a:xfrm rot="5400000">
                <a:off x="2111" y="2521"/>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48136" name="Text Box 10"/>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48137" name="Text Box 11"/>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sp>
          <p:nvSpPr>
            <p:cNvPr id="48138" name="Text Box 12"/>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dirty="0">
                  <a:latin typeface="Times New Roman" pitchFamily="18" charset="0"/>
                </a:rPr>
                <a:t>(</a:t>
              </a:r>
              <a:r>
                <a:rPr lang="en-US" altLang="en-US" sz="3200" b="0" i="1" dirty="0" err="1">
                  <a:latin typeface="Times New Roman" pitchFamily="18" charset="0"/>
                </a:rPr>
                <a:t>i,j</a:t>
              </a:r>
              <a:r>
                <a:rPr lang="en-US" altLang="en-US" sz="3200" b="0" i="1" dirty="0">
                  <a:latin typeface="Times New Roman" pitchFamily="18" charset="0"/>
                </a:rPr>
                <a:t>)</a:t>
              </a:r>
            </a:p>
          </p:txBody>
        </p:sp>
        <p:sp>
          <p:nvSpPr>
            <p:cNvPr id="48139" name="Text Box 14"/>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a:latin typeface="Times New Roman" pitchFamily="18" charset="0"/>
                </a:rPr>
                <a:t>(j,i)</a:t>
              </a:r>
            </a:p>
          </p:txBody>
        </p:sp>
      </p:grpSp>
      <p:sp>
        <p:nvSpPr>
          <p:cNvPr id="2" name="TextBox 1"/>
          <p:cNvSpPr txBox="1"/>
          <p:nvPr/>
        </p:nvSpPr>
        <p:spPr>
          <a:xfrm>
            <a:off x="4223107" y="4304717"/>
            <a:ext cx="931080" cy="1015663"/>
          </a:xfrm>
          <a:prstGeom prst="rect">
            <a:avLst/>
          </a:prstGeom>
          <a:noFill/>
        </p:spPr>
        <p:txBody>
          <a:bodyPr wrap="square" rtlCol="0">
            <a:spAutoFit/>
          </a:bodyPr>
          <a:lstStyle/>
          <a:p>
            <a:r>
              <a:rPr lang="en-US" sz="6000" b="1" dirty="0">
                <a:sym typeface="Symbol" panose="05050102010706020507" pitchFamily="18" charset="2"/>
              </a:rPr>
              <a:t></a:t>
            </a:r>
            <a:endParaRPr lang="en-US" sz="6000" b="1" dirty="0"/>
          </a:p>
        </p:txBody>
      </p:sp>
      <p:grpSp>
        <p:nvGrpSpPr>
          <p:cNvPr id="35" name="Group 9"/>
          <p:cNvGrpSpPr>
            <a:grpSpLocks/>
          </p:cNvGrpSpPr>
          <p:nvPr/>
        </p:nvGrpSpPr>
        <p:grpSpPr bwMode="auto">
          <a:xfrm>
            <a:off x="648698" y="4452551"/>
            <a:ext cx="3352800" cy="914400"/>
            <a:chOff x="1056" y="2592"/>
            <a:chExt cx="2112" cy="576"/>
          </a:xfrm>
        </p:grpSpPr>
        <p:sp>
          <p:nvSpPr>
            <p:cNvPr id="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36" name="Text Box 10"/>
          <p:cNvSpPr txBox="1">
            <a:spLocks noChangeArrowheads="1"/>
          </p:cNvSpPr>
          <p:nvPr/>
        </p:nvSpPr>
        <p:spPr bwMode="auto">
          <a:xfrm>
            <a:off x="877298" y="4604951"/>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37" name="Text Box 11"/>
          <p:cNvSpPr txBox="1">
            <a:spLocks noChangeArrowheads="1"/>
          </p:cNvSpPr>
          <p:nvPr/>
        </p:nvSpPr>
        <p:spPr bwMode="auto">
          <a:xfrm>
            <a:off x="3315698" y="4604951"/>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cxnSp>
        <p:nvCxnSpPr>
          <p:cNvPr id="6" name="Straight Connector 5"/>
          <p:cNvCxnSpPr>
            <a:stCxn id="40" idx="6"/>
            <a:endCxn id="41" idx="2"/>
          </p:cNvCxnSpPr>
          <p:nvPr/>
        </p:nvCxnSpPr>
        <p:spPr bwMode="auto">
          <a:xfrm>
            <a:off x="1563098" y="4909751"/>
            <a:ext cx="1524000"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6245622D-C9B6-457B-933B-DDA81ED69A0D}" type="slidenum">
              <a:rPr lang="en-US" altLang="en-US"/>
              <a:pPr/>
              <a:t>54</a:t>
            </a:fld>
            <a:endParaRPr lang="en-US" altLang="en-US"/>
          </a:p>
        </p:txBody>
      </p:sp>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dirty="0"/>
              <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6129ED00-DCCD-4CCD-BE36-E1BD00B8C40F}"/>
              </a:ext>
            </a:extLst>
          </p:cNvPr>
          <p:cNvSpPr/>
          <p:nvPr/>
        </p:nvSpPr>
        <p:spPr bwMode="auto">
          <a:xfrm>
            <a:off x="4495800"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55702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a:t>CIS 421/521 - Intro to AI</a:t>
            </a:r>
          </a:p>
        </p:txBody>
      </p:sp>
      <p:sp>
        <p:nvSpPr>
          <p:cNvPr id="8" name="Slide Number Placeholder 5"/>
          <p:cNvSpPr>
            <a:spLocks noGrp="1"/>
          </p:cNvSpPr>
          <p:nvPr>
            <p:ph type="sldNum" sz="quarter" idx="12"/>
          </p:nvPr>
        </p:nvSpPr>
        <p:spPr/>
        <p:txBody>
          <a:bodyPr/>
          <a:lstStyle/>
          <a:p>
            <a:fld id="{5F557D16-C5BE-4F45-B74C-1BC2C6D9EBF7}" type="slidenum">
              <a:rPr lang="en-US" altLang="en-US"/>
              <a:pPr/>
              <a:t>55</a:t>
            </a:fld>
            <a:endParaRPr lang="en-US" altLang="en-US"/>
          </a:p>
        </p:txBody>
      </p:sp>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864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761E6F29-444A-420F-918A-C8EAB9CC20FF}" type="slidenum">
              <a:rPr lang="en-US" altLang="en-US"/>
              <a:pPr/>
              <a:t>56</a:t>
            </a:fld>
            <a:endParaRPr lang="en-US" altLang="en-US"/>
          </a:p>
        </p:txBody>
      </p:sp>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a:xfrm>
            <a:off x="685800" y="1295400"/>
            <a:ext cx="80010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pic>
        <p:nvPicPr>
          <p:cNvPr id="48134"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6746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3FF18B52-A771-463A-BEBB-7F1D823FCC91}" type="slidenum">
              <a:rPr lang="en-US" altLang="en-US"/>
              <a:pPr/>
              <a:t>57</a:t>
            </a:fld>
            <a:endParaRPr lang="en-US" altLang="en-US"/>
          </a:p>
        </p:txBody>
      </p:sp>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a:xfrm>
            <a:off x="685800" y="1295400"/>
            <a:ext cx="80772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8392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smtClean="0">
                <a:latin typeface="Times New Roman" pitchFamily="18" charset="0"/>
              </a:rPr>
              <a:pPr>
                <a:spcBef>
                  <a:spcPct val="0"/>
                </a:spcBef>
                <a:buClrTx/>
                <a:buSzTx/>
                <a:buFontTx/>
                <a:buNone/>
              </a:pPr>
              <a:t>58</a:t>
            </a:fld>
            <a:endParaRPr lang="en-US" altLang="en-US" sz="1400" b="0">
              <a:latin typeface="Times New Roman" pitchFamily="18" charset="0"/>
            </a:endParaRPr>
          </a:p>
        </p:txBody>
      </p:sp>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a:xfrm>
            <a:off x="685800" y="1295400"/>
            <a:ext cx="8001000" cy="4572000"/>
          </a:xfrm>
        </p:spPr>
        <p:txBody>
          <a:bodyPr/>
          <a:lstStyle/>
          <a:p>
            <a:pPr marL="0" indent="0">
              <a:lnSpc>
                <a:spcPct val="90000"/>
              </a:lnSpc>
              <a:buNone/>
            </a:pPr>
            <a:r>
              <a:rPr lang="en-US" altLang="en-US" sz="2000" dirty="0"/>
              <a:t>An arc </a:t>
            </a:r>
            <a:r>
              <a:rPr lang="en-US" altLang="en-US" sz="2000" i="1" dirty="0"/>
              <a:t>(</a:t>
            </a:r>
            <a:r>
              <a:rPr lang="en-US" altLang="en-US" sz="2000" i="1" dirty="0" err="1">
                <a:latin typeface="Times New Roman" pitchFamily="18" charset="0"/>
              </a:rPr>
              <a:t>i,j</a:t>
            </a:r>
            <a:r>
              <a:rPr lang="en-US" altLang="en-US" sz="2000" i="1" dirty="0"/>
              <a:t>) is </a:t>
            </a:r>
            <a:r>
              <a:rPr lang="en-US" altLang="en-US" sz="2000" dirty="0">
                <a:solidFill>
                  <a:schemeClr val="accent2"/>
                </a:solidFill>
              </a:rPr>
              <a:t>arc consistent</a:t>
            </a:r>
            <a:r>
              <a:rPr lang="en-US" altLang="en-US" sz="2000" dirty="0"/>
              <a:t> if and only if every value </a:t>
            </a:r>
            <a:r>
              <a:rPr lang="en-US" altLang="en-US" sz="2000" i="1" dirty="0">
                <a:latin typeface="Times New Roman" panose="02020603050405020304" pitchFamily="18" charset="0"/>
                <a:cs typeface="Times New Roman" panose="02020603050405020304" pitchFamily="18" charset="0"/>
              </a:rPr>
              <a:t>v</a:t>
            </a:r>
            <a:r>
              <a:rPr lang="en-US" altLang="en-US" sz="2000" i="1" dirty="0"/>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a:t>
            </a:r>
            <a:r>
              <a:rPr lang="en-US" altLang="en-US" sz="2000" dirty="0"/>
              <a:t> is consistent with some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dirty="0"/>
              <a:t>.</a:t>
            </a:r>
          </a:p>
          <a:p>
            <a:pPr marL="457200" indent="-457200">
              <a:lnSpc>
                <a:spcPct val="90000"/>
              </a:lnSpc>
            </a:pPr>
            <a:endParaRPr lang="en-US" altLang="en-US" sz="2000" i="1" dirty="0"/>
          </a:p>
          <a:p>
            <a:pPr marL="0" indent="0">
              <a:lnSpc>
                <a:spcPct val="90000"/>
              </a:lnSpc>
              <a:buNone/>
            </a:pPr>
            <a:r>
              <a:rPr lang="en-US" altLang="en-US" sz="2000" dirty="0"/>
              <a:t>To make an arc </a:t>
            </a:r>
            <a:r>
              <a:rPr lang="en-US" altLang="en-US" sz="2000" i="1" dirty="0"/>
              <a:t>(</a:t>
            </a:r>
            <a:r>
              <a:rPr lang="en-US" altLang="en-US" sz="2000" i="1" dirty="0" err="1">
                <a:latin typeface="Times New Roman" pitchFamily="18" charset="0"/>
              </a:rPr>
              <a:t>i,j</a:t>
            </a:r>
            <a:r>
              <a:rPr lang="en-US" altLang="en-US" sz="2000" i="1" dirty="0"/>
              <a:t>) </a:t>
            </a:r>
            <a:r>
              <a:rPr lang="en-US" altLang="en-US" sz="2000" dirty="0"/>
              <a:t>arc consistent, </a:t>
            </a:r>
            <a:br>
              <a:rPr lang="en-US" altLang="en-US" sz="2000" dirty="0"/>
            </a:br>
            <a:r>
              <a:rPr lang="en-US" altLang="en-US" sz="2000" dirty="0"/>
              <a:t>	for</a:t>
            </a:r>
            <a:r>
              <a:rPr lang="en-US" altLang="en-US" sz="2000" i="1" dirty="0"/>
              <a:t> </a:t>
            </a:r>
            <a:r>
              <a:rPr lang="en-US" altLang="en-US" sz="2000" dirty="0"/>
              <a:t>each value </a:t>
            </a:r>
            <a:r>
              <a:rPr lang="en-US" altLang="en-US" sz="2000" i="1" dirty="0">
                <a:latin typeface="Times New Roman" pitchFamily="18" charset="0"/>
              </a:rPr>
              <a:t>v</a:t>
            </a:r>
            <a:r>
              <a:rPr lang="en-US" altLang="en-US" sz="2000" dirty="0">
                <a:latin typeface="Times New Roman" pitchFamily="18" charset="0"/>
              </a:rPr>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 </a:t>
            </a:r>
            <a:r>
              <a:rPr lang="en-US" altLang="en-US" sz="2000" dirty="0"/>
              <a:t>, </a:t>
            </a:r>
            <a:br>
              <a:rPr lang="en-US" altLang="en-US" sz="2000" dirty="0"/>
            </a:br>
            <a:r>
              <a:rPr lang="en-US" altLang="en-US" sz="2000" dirty="0"/>
              <a:t>		if there is no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baseline="-25000" dirty="0" smtClean="0">
                <a:latin typeface="Times New Roman" pitchFamily="18" charset="0"/>
              </a:rPr>
              <a:t>  </a:t>
            </a:r>
            <a:r>
              <a:rPr lang="en-US" altLang="en-US" sz="2000" dirty="0"/>
              <a:t>consistent with </a:t>
            </a:r>
            <a:r>
              <a:rPr lang="en-US" altLang="en-US" sz="2000" i="1" dirty="0">
                <a:latin typeface="Times New Roman" pitchFamily="18" charset="0"/>
              </a:rPr>
              <a:t>v </a:t>
            </a:r>
          </a:p>
          <a:p>
            <a:pPr marL="0" indent="0">
              <a:lnSpc>
                <a:spcPct val="90000"/>
              </a:lnSpc>
              <a:buNone/>
            </a:pPr>
            <a:r>
              <a:rPr lang="en-US" altLang="en-US" sz="2000" i="1" dirty="0">
                <a:latin typeface="Times New Roman" pitchFamily="18" charset="0"/>
              </a:rPr>
              <a:t>		</a:t>
            </a:r>
            <a:r>
              <a:rPr lang="en-US" altLang="en-US" sz="2000" dirty="0"/>
              <a:t>then</a:t>
            </a:r>
            <a:r>
              <a:rPr lang="en-US" altLang="en-US" sz="2000" i="1" dirty="0"/>
              <a:t> </a:t>
            </a:r>
            <a:r>
              <a:rPr lang="en-US" altLang="en-US" sz="2000" dirty="0"/>
              <a:t>remove </a:t>
            </a:r>
            <a:r>
              <a:rPr lang="en-US" altLang="en-US" sz="2000" i="1" dirty="0">
                <a:latin typeface="Times New Roman" pitchFamily="18" charset="0"/>
              </a:rPr>
              <a:t>v</a:t>
            </a:r>
            <a:r>
              <a:rPr lang="en-US" altLang="en-US" sz="2000" i="1" dirty="0"/>
              <a:t> </a:t>
            </a:r>
            <a:r>
              <a:rPr lang="en-US" altLang="en-US" sz="2000" dirty="0"/>
              <a:t>from </a:t>
            </a:r>
            <a:r>
              <a:rPr lang="en-US" altLang="en-US" sz="2000" i="1" dirty="0">
                <a:latin typeface="Times New Roman" pitchFamily="18" charset="0"/>
              </a:rPr>
              <a:t>X</a:t>
            </a:r>
            <a:r>
              <a:rPr lang="en-US" altLang="en-US" sz="2000" i="1" baseline="-25000" dirty="0">
                <a:latin typeface="Times New Roman" pitchFamily="18" charset="0"/>
              </a:rPr>
              <a:t>i</a:t>
            </a:r>
          </a:p>
          <a:p>
            <a:pPr marL="457200" indent="-457200">
              <a:lnSpc>
                <a:spcPct val="90000"/>
              </a:lnSpc>
            </a:pPr>
            <a:endParaRPr lang="en-US" altLang="en-US" sz="2000" i="1" baseline="-25000" dirty="0">
              <a:latin typeface="Times New Roman" pitchFamily="18" charset="0"/>
            </a:endParaRPr>
          </a:p>
          <a:p>
            <a:pPr marL="457200" indent="-457200">
              <a:lnSpc>
                <a:spcPct val="90000"/>
              </a:lnSpc>
            </a:pPr>
            <a:r>
              <a:rPr lang="en-US" altLang="en-US" sz="2000" dirty="0"/>
              <a:t>Given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 worst case</a:t>
            </a:r>
          </a:p>
          <a:p>
            <a:pPr marL="457200" indent="-457200">
              <a:lnSpc>
                <a:spcPct val="90000"/>
              </a:lnSpc>
              <a:buFont typeface="Symbol" pitchFamily="18" charset="2"/>
              <a:buNone/>
            </a:pPr>
            <a:endParaRPr lang="en-US" altLang="en-US" sz="2000" dirty="0"/>
          </a:p>
        </p:txBody>
      </p:sp>
    </p:spTree>
    <p:extLst>
      <p:ext uri="{BB962C8B-B14F-4D97-AF65-F5344CB8AC3E}">
        <p14:creationId xmlns:p14="http://schemas.microsoft.com/office/powerpoint/2010/main" val="23461069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Example: The Waltz Algorithm</a:t>
            </a:r>
          </a:p>
        </p:txBody>
      </p:sp>
      <p:sp>
        <p:nvSpPr>
          <p:cNvPr id="13315" name="Rectangle 3"/>
          <p:cNvSpPr>
            <a:spLocks noGrp="1" noChangeArrowheads="1"/>
          </p:cNvSpPr>
          <p:nvPr>
            <p:ph idx="1"/>
          </p:nvPr>
        </p:nvSpPr>
        <p:spPr>
          <a:xfrm>
            <a:off x="395662" y="1537098"/>
            <a:ext cx="5014537" cy="3714750"/>
          </a:xfrm>
        </p:spPr>
        <p:txBody>
          <a:bodyPr/>
          <a:lstStyle/>
          <a:p>
            <a:pPr eaLnBrk="1" hangingPunct="1">
              <a:lnSpc>
                <a:spcPct val="80000"/>
              </a:lnSpc>
            </a:pPr>
            <a:r>
              <a:rPr lang="en-US" sz="2000" dirty="0"/>
              <a:t>The Waltz algorithm is for interpreting line drawings of solid </a:t>
            </a:r>
            <a:r>
              <a:rPr lang="en-US" sz="2000" dirty="0" err="1"/>
              <a:t>polyhedra</a:t>
            </a:r>
            <a:r>
              <a:rPr lang="en-US" sz="2000" dirty="0"/>
              <a:t> as 3D objects</a:t>
            </a:r>
          </a:p>
          <a:p>
            <a:pPr eaLnBrk="1" hangingPunct="1">
              <a:lnSpc>
                <a:spcPct val="80000"/>
              </a:lnSpc>
            </a:pPr>
            <a:r>
              <a:rPr lang="en-US" sz="2000" dirty="0"/>
              <a:t>An early example of an AI computation posed as a CSP </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569" y="3285345"/>
            <a:ext cx="4409880" cy="2439618"/>
          </a:xfrm>
          <a:prstGeom prst="rect">
            <a:avLst/>
          </a:prstGeom>
          <a:noFill/>
        </p:spPr>
      </p:pic>
      <p:sp>
        <p:nvSpPr>
          <p:cNvPr id="14" name="Rectangle 3"/>
          <p:cNvSpPr txBox="1">
            <a:spLocks noChangeArrowheads="1"/>
          </p:cNvSpPr>
          <p:nvPr/>
        </p:nvSpPr>
        <p:spPr bwMode="auto">
          <a:xfrm>
            <a:off x="4914900" y="4286249"/>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kern="0"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Solutions are physically realizable 3D interpretations</a:t>
            </a:r>
            <a:endParaRPr lang="en-US" sz="2000" kern="0" dirty="0">
              <a:solidFill>
                <a:schemeClr val="accent2"/>
              </a:solidFill>
              <a:latin typeface="Calibri" pitchFamily="34" charset="0"/>
              <a:cs typeface="+mn-cs"/>
            </a:endParaRPr>
          </a:p>
        </p:txBody>
      </p:sp>
      <p:grpSp>
        <p:nvGrpSpPr>
          <p:cNvPr id="15" name="Group 5"/>
          <p:cNvGrpSpPr>
            <a:grpSpLocks/>
          </p:cNvGrpSpPr>
          <p:nvPr/>
        </p:nvGrpSpPr>
        <p:grpSpPr bwMode="auto">
          <a:xfrm>
            <a:off x="6527006"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7041356"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7901"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999" y="2440782"/>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61501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16169006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D9FCF78F-EFE2-4BEF-AE15-FC6D549E5D7F}" type="slidenum">
              <a:rPr lang="en-US" altLang="en-US" sz="1400" b="0" smtClean="0">
                <a:latin typeface="Times New Roman" pitchFamily="18" charset="0"/>
              </a:rPr>
              <a:pPr>
                <a:spcBef>
                  <a:spcPct val="0"/>
                </a:spcBef>
                <a:buClrTx/>
                <a:buSzTx/>
                <a:buFontTx/>
                <a:buNone/>
              </a:pPr>
              <a:t>60</a:t>
            </a:fld>
            <a:endParaRPr lang="en-US" altLang="en-US" sz="1400" b="0">
              <a:latin typeface="Times New Roman" pitchFamily="18" charset="0"/>
            </a:endParaRPr>
          </a:p>
        </p:txBody>
      </p:sp>
      <p:sp>
        <p:nvSpPr>
          <p:cNvPr id="43012" name="Rectangle 2"/>
          <p:cNvSpPr>
            <a:spLocks noGrp="1" noChangeArrowheads="1"/>
          </p:cNvSpPr>
          <p:nvPr>
            <p:ph type="title"/>
          </p:nvPr>
        </p:nvSpPr>
        <p:spPr>
          <a:xfrm>
            <a:off x="685800" y="419100"/>
            <a:ext cx="7772400" cy="457200"/>
          </a:xfrm>
        </p:spPr>
        <p:txBody>
          <a:bodyPr/>
          <a:lstStyle/>
          <a:p>
            <a:r>
              <a:rPr lang="en-US" altLang="en-US" dirty="0"/>
              <a:t>Replacing Search:</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685800" y="1295400"/>
            <a:ext cx="8001000" cy="4572000"/>
          </a:xfrm>
        </p:spPr>
        <p:txBody>
          <a:bodyPr/>
          <a:lstStyle/>
          <a:p>
            <a:pPr>
              <a:lnSpc>
                <a:spcPct val="90000"/>
              </a:lnSpc>
              <a:buFont typeface="Symbol" pitchFamily="18" charset="2"/>
              <a:buNone/>
            </a:pPr>
            <a:r>
              <a:rPr lang="en-US" altLang="en-US" sz="2800" dirty="0"/>
              <a:t>Dave Waltz’s insight: </a:t>
            </a:r>
          </a:p>
          <a:p>
            <a:pPr marL="0" indent="0">
              <a:lnSpc>
                <a:spcPct val="90000"/>
              </a:lnSpc>
              <a:buNone/>
            </a:pPr>
            <a:endParaRPr lang="en-US" altLang="en-US" dirty="0"/>
          </a:p>
          <a:p>
            <a:pPr>
              <a:lnSpc>
                <a:spcPct val="90000"/>
              </a:lnSpc>
            </a:pPr>
            <a:r>
              <a:rPr lang="en-US" altLang="en-US" dirty="0"/>
              <a:t>By</a:t>
            </a:r>
            <a:r>
              <a:rPr lang="en-US" altLang="en-US" dirty="0">
                <a:latin typeface="Cooper Black" pitchFamily="18" charset="0"/>
              </a:rPr>
              <a:t> </a:t>
            </a:r>
            <a:r>
              <a:rPr lang="en-US" altLang="en-US" b="0" i="1" dirty="0">
                <a:solidFill>
                  <a:schemeClr val="accent2"/>
                </a:solidFill>
                <a:latin typeface="Cooper Black" pitchFamily="18" charset="0"/>
              </a:rPr>
              <a:t>iterating </a:t>
            </a:r>
            <a:r>
              <a:rPr lang="en-US" altLang="en-US" dirty="0"/>
              <a:t>over the graph, the arc-consistency </a:t>
            </a:r>
            <a:r>
              <a:rPr lang="en-US" altLang="en-US" b="0" i="1" dirty="0">
                <a:solidFill>
                  <a:schemeClr val="accent2"/>
                </a:solidFill>
              </a:rPr>
              <a:t>constraints </a:t>
            </a:r>
            <a:r>
              <a:rPr lang="en-US" altLang="en-US" dirty="0"/>
              <a:t>can be </a:t>
            </a:r>
            <a:r>
              <a:rPr lang="en-US" altLang="en-US" b="0" i="1" dirty="0">
                <a:solidFill>
                  <a:schemeClr val="accent2"/>
                </a:solidFill>
              </a:rPr>
              <a:t>propagated </a:t>
            </a:r>
            <a:r>
              <a:rPr lang="en-US" altLang="en-US" dirty="0"/>
              <a:t>along arcs of the graph.</a:t>
            </a:r>
          </a:p>
          <a:p>
            <a:pPr>
              <a:lnSpc>
                <a:spcPct val="90000"/>
              </a:lnSpc>
            </a:pPr>
            <a:endParaRPr lang="en-US" altLang="en-US" dirty="0"/>
          </a:p>
          <a:p>
            <a:pPr>
              <a:lnSpc>
                <a:spcPct val="90000"/>
              </a:lnSpc>
            </a:pPr>
            <a:r>
              <a:rPr lang="en-US" altLang="en-US" i="1" dirty="0">
                <a:solidFill>
                  <a:srgbClr val="C00000"/>
                </a:solidFill>
              </a:rPr>
              <a:t>Search</a:t>
            </a:r>
            <a:r>
              <a:rPr lang="en-US" altLang="en-US" dirty="0"/>
              <a:t>:  Use constraints to </a:t>
            </a:r>
            <a:r>
              <a:rPr lang="en-US" altLang="en-US" i="1" dirty="0">
                <a:solidFill>
                  <a:srgbClr val="C00000"/>
                </a:solidFill>
              </a:rPr>
              <a:t>add</a:t>
            </a:r>
            <a:r>
              <a:rPr lang="en-US" altLang="en-US" dirty="0">
                <a:solidFill>
                  <a:srgbClr val="C00000"/>
                </a:solidFill>
              </a:rPr>
              <a:t> </a:t>
            </a:r>
            <a:r>
              <a:rPr lang="en-US" altLang="en-US" dirty="0"/>
              <a:t>labels to find </a:t>
            </a:r>
            <a:r>
              <a:rPr lang="en-US" altLang="en-US" i="1" dirty="0">
                <a:solidFill>
                  <a:srgbClr val="C00000"/>
                </a:solidFill>
              </a:rPr>
              <a:t>one</a:t>
            </a:r>
            <a:r>
              <a:rPr lang="en-US" altLang="en-US" i="1" dirty="0"/>
              <a:t> solution</a:t>
            </a:r>
          </a:p>
          <a:p>
            <a:pPr>
              <a:lnSpc>
                <a:spcPct val="90000"/>
              </a:lnSpc>
            </a:pPr>
            <a:endParaRPr lang="en-US" altLang="en-US" dirty="0"/>
          </a:p>
          <a:p>
            <a:pPr>
              <a:lnSpc>
                <a:spcPct val="90000"/>
              </a:lnSpc>
            </a:pPr>
            <a:r>
              <a:rPr lang="en-US" altLang="en-US" i="1" dirty="0">
                <a:solidFill>
                  <a:srgbClr val="C00000"/>
                </a:solidFill>
              </a:rPr>
              <a:t>Constraint</a:t>
            </a:r>
            <a:r>
              <a:rPr lang="en-US" altLang="en-US" dirty="0"/>
              <a:t> </a:t>
            </a:r>
            <a:r>
              <a:rPr lang="en-US" altLang="en-US" i="1" dirty="0">
                <a:solidFill>
                  <a:srgbClr val="C00000"/>
                </a:solidFill>
              </a:rPr>
              <a:t>Propagation</a:t>
            </a:r>
            <a:r>
              <a:rPr lang="en-US" altLang="en-US" dirty="0"/>
              <a:t>:  Use constraints to </a:t>
            </a:r>
            <a:r>
              <a:rPr lang="en-US" altLang="en-US" i="1" dirty="0">
                <a:solidFill>
                  <a:srgbClr val="C00000"/>
                </a:solidFill>
              </a:rPr>
              <a:t>eliminate</a:t>
            </a:r>
            <a:r>
              <a:rPr lang="en-US" altLang="en-US" i="1" dirty="0"/>
              <a:t> labels </a:t>
            </a:r>
            <a:r>
              <a:rPr lang="en-US" altLang="en-US" dirty="0"/>
              <a:t>to simultaneously find </a:t>
            </a:r>
            <a:r>
              <a:rPr lang="en-US" altLang="en-US" i="1" dirty="0">
                <a:solidFill>
                  <a:srgbClr val="C00000"/>
                </a:solidFill>
              </a:rPr>
              <a:t>all</a:t>
            </a:r>
            <a:r>
              <a:rPr lang="en-US" altLang="en-US" i="1" dirty="0"/>
              <a:t> solutions</a:t>
            </a:r>
            <a:endParaRPr lang="en-US" altLang="en-US" dirty="0"/>
          </a:p>
          <a:p>
            <a:pPr>
              <a:lnSpc>
                <a:spcPct val="90000"/>
              </a:lnSpc>
            </a:pPr>
            <a:endParaRPr lang="en-US" altLang="en-US"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286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4B429C45-D9AF-4A9F-A1BE-2189CEA9EC95}" type="slidenum">
              <a:rPr lang="en-US" altLang="en-US" sz="1400" b="0" smtClean="0">
                <a:latin typeface="Times New Roman" pitchFamily="18" charset="0"/>
              </a:rPr>
              <a:pPr>
                <a:spcBef>
                  <a:spcPct val="0"/>
                </a:spcBef>
                <a:buClrTx/>
                <a:buSzTx/>
                <a:buFontTx/>
                <a:buNone/>
              </a:pPr>
              <a:t>61</a:t>
            </a:fld>
            <a:endParaRPr lang="en-US" altLang="en-US" sz="1400" b="0">
              <a:latin typeface="Times New Roman" pitchFamily="18" charset="0"/>
            </a:endParaRPr>
          </a:p>
        </p:txBody>
      </p:sp>
      <p:sp>
        <p:nvSpPr>
          <p:cNvPr id="45060" name="Rectangle 2"/>
          <p:cNvSpPr>
            <a:spLocks noGrp="1" noChangeArrowheads="1"/>
          </p:cNvSpPr>
          <p:nvPr>
            <p:ph type="title"/>
          </p:nvPr>
        </p:nvSpPr>
        <p:spPr>
          <a:xfrm>
            <a:off x="685800" y="228600"/>
            <a:ext cx="7772400" cy="838200"/>
          </a:xfrm>
        </p:spPr>
        <p:txBody>
          <a:bodyPr/>
          <a:lstStyle/>
          <a:p>
            <a:r>
              <a:rPr lang="en-US" altLang="en-US" sz="2800" dirty="0"/>
              <a:t>The Waltz/</a:t>
            </a:r>
            <a:r>
              <a:rPr lang="en-US" altLang="en-US" sz="2800" dirty="0" err="1"/>
              <a:t>Mackworth</a:t>
            </a:r>
            <a:r>
              <a:rPr lang="en-US" altLang="en-US" sz="28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dirty="0"/>
              <a:t>Assign </a:t>
            </a:r>
            <a:r>
              <a:rPr lang="en-US" altLang="en-US" i="1" dirty="0"/>
              <a:t>every </a:t>
            </a:r>
            <a:r>
              <a:rPr lang="en-US" altLang="en-US" dirty="0"/>
              <a:t>node in the constraint graph a set of </a:t>
            </a:r>
            <a:r>
              <a:rPr lang="en-US" altLang="en-US" i="1" dirty="0"/>
              <a:t>all</a:t>
            </a:r>
            <a:r>
              <a:rPr lang="en-US" altLang="en-US" dirty="0"/>
              <a:t> possible values </a:t>
            </a:r>
          </a:p>
          <a:p>
            <a:pPr marL="457200" indent="-457200">
              <a:buFont typeface="Symbol" pitchFamily="18" charset="2"/>
              <a:buAutoNum type="arabicPeriod"/>
            </a:pPr>
            <a:r>
              <a:rPr lang="en-US" altLang="en-US" dirty="0"/>
              <a:t>Repeat until there is no change in the set of values associated with any node:</a:t>
            </a:r>
          </a:p>
          <a:p>
            <a:pPr marL="838200" lvl="1" indent="-381000">
              <a:buFont typeface="Symbol" pitchFamily="18" charset="2"/>
              <a:buAutoNum type="arabicPeriod" startAt="3"/>
            </a:pPr>
            <a:r>
              <a:rPr lang="en-US" altLang="en-US" sz="2400" dirty="0"/>
              <a:t>For each node </a:t>
            </a:r>
            <a:r>
              <a:rPr lang="en-US" altLang="en-US" sz="2800" i="1" dirty="0">
                <a:latin typeface="Times New Roman" panose="02020603050405020304" pitchFamily="18" charset="0"/>
                <a:cs typeface="Times New Roman" panose="02020603050405020304" pitchFamily="18" charset="0"/>
              </a:rPr>
              <a:t>i</a:t>
            </a:r>
            <a:r>
              <a:rPr lang="en-US" altLang="en-US" sz="2400"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71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05C98766-2FAF-49D4-8C0E-E9A6DF21BD0D}" type="slidenum">
              <a:rPr lang="en-US" altLang="en-US" sz="1400" b="0" smtClean="0">
                <a:latin typeface="Times New Roman" pitchFamily="18" charset="0"/>
              </a:rPr>
              <a:pPr>
                <a:spcBef>
                  <a:spcPct val="0"/>
                </a:spcBef>
                <a:buClrTx/>
                <a:buSzTx/>
                <a:buFontTx/>
                <a:buNone/>
              </a:pPr>
              <a:t>62</a:t>
            </a:fld>
            <a:endParaRPr lang="en-US" altLang="en-US" sz="1400" b="0">
              <a:latin typeface="Times New Roman" pitchFamily="18" charset="0"/>
            </a:endParaRPr>
          </a:p>
        </p:txBody>
      </p:sp>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a:xfrm>
            <a:off x="685800" y="1295400"/>
            <a:ext cx="8001000" cy="4572000"/>
          </a:xfrm>
        </p:spPr>
        <p:txBody>
          <a:bodyPr/>
          <a:lstStyle/>
          <a:p>
            <a:pPr marL="457200" indent="-457200">
              <a:buFont typeface="Symbol" pitchFamily="18" charset="2"/>
              <a:buAutoNum type="arabicPeriod"/>
            </a:pPr>
            <a:r>
              <a:rPr lang="en-US" altLang="en-US" dirty="0"/>
              <a:t>At each iteration, we only need to examine those </a:t>
            </a:r>
            <a:r>
              <a:rPr lang="en-US" altLang="en-US" i="1" dirty="0">
                <a:latin typeface="Times New Roman" pitchFamily="18" charset="0"/>
              </a:rPr>
              <a:t>X</a:t>
            </a:r>
            <a:r>
              <a:rPr lang="en-US" altLang="en-US" i="1" baseline="-25000" dirty="0">
                <a:latin typeface="Times New Roman" pitchFamily="18" charset="0"/>
              </a:rPr>
              <a:t>i  </a:t>
            </a:r>
            <a:r>
              <a:rPr lang="en-US" altLang="en-US" b="0" i="1" dirty="0">
                <a:solidFill>
                  <a:schemeClr val="accent2"/>
                </a:solidFill>
              </a:rPr>
              <a:t>where at least one neighbor of </a:t>
            </a:r>
            <a:r>
              <a:rPr lang="en-US" altLang="en-US" i="1" dirty="0">
                <a:solidFill>
                  <a:schemeClr val="accent6"/>
                </a:solidFill>
                <a:latin typeface="Times New Roman" pitchFamily="18" charset="0"/>
              </a:rPr>
              <a:t>X</a:t>
            </a:r>
            <a:r>
              <a:rPr lang="en-US" altLang="en-US" i="1" baseline="-25000" dirty="0">
                <a:solidFill>
                  <a:schemeClr val="accent6"/>
                </a:solidFill>
                <a:latin typeface="Times New Roman" pitchFamily="18" charset="0"/>
              </a:rPr>
              <a:t>i  </a:t>
            </a:r>
            <a:r>
              <a:rPr lang="en-US" altLang="en-US" b="0" i="1" dirty="0">
                <a:solidFill>
                  <a:schemeClr val="accent2"/>
                </a:solidFill>
              </a:rPr>
              <a:t>has lost a value </a:t>
            </a:r>
            <a:r>
              <a:rPr lang="en-US" altLang="en-US" dirty="0"/>
              <a:t>in the previous iteration.</a:t>
            </a:r>
          </a:p>
          <a:p>
            <a:pPr marL="457200" indent="-457200">
              <a:buFont typeface="Symbol" pitchFamily="18" charset="2"/>
              <a:buAutoNum type="arabicPeriod"/>
            </a:pPr>
            <a:r>
              <a:rPr lang="en-US" altLang="en-US" dirty="0"/>
              <a:t>If </a:t>
            </a:r>
            <a:r>
              <a:rPr lang="en-US" altLang="en-US" i="1" dirty="0">
                <a:latin typeface="Times New Roman" pitchFamily="18" charset="0"/>
              </a:rPr>
              <a:t>X</a:t>
            </a:r>
            <a:r>
              <a:rPr lang="en-US" altLang="en-US" i="1" baseline="-25000" dirty="0">
                <a:latin typeface="Times New Roman" pitchFamily="18" charset="0"/>
              </a:rPr>
              <a:t>i </a:t>
            </a:r>
            <a:r>
              <a:rPr lang="en-US" altLang="en-US" dirty="0"/>
              <a:t>loses a value only because of arc inconsistencies with</a:t>
            </a:r>
            <a:r>
              <a:rPr lang="en-US" altLang="en-US" i="1" dirty="0">
                <a:latin typeface="Times New Roman" pitchFamily="18" charset="0"/>
              </a:rPr>
              <a:t> </a:t>
            </a:r>
            <a:r>
              <a:rPr lang="en-US" altLang="en-US" i="1" dirty="0" err="1">
                <a:latin typeface="Times New Roman" pitchFamily="18" charset="0"/>
              </a:rPr>
              <a:t>X</a:t>
            </a:r>
            <a:r>
              <a:rPr lang="en-US" altLang="en-US" i="1" baseline="-25000" dirty="0" err="1">
                <a:latin typeface="Times New Roman" pitchFamily="18" charset="0"/>
              </a:rPr>
              <a:t>j</a:t>
            </a:r>
            <a:r>
              <a:rPr lang="en-US" altLang="en-US" i="1" dirty="0"/>
              <a:t>, </a:t>
            </a:r>
            <a:r>
              <a:rPr lang="en-US" altLang="en-US" dirty="0"/>
              <a:t>we </a:t>
            </a:r>
            <a:r>
              <a:rPr lang="en-US" altLang="en-US" b="0" i="1" dirty="0">
                <a:solidFill>
                  <a:schemeClr val="accent2"/>
                </a:solidFill>
              </a:rPr>
              <a:t>don’t need to check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on the next iteration.</a:t>
            </a:r>
            <a:r>
              <a:rPr lang="en-US" altLang="en-US" i="1" dirty="0"/>
              <a:t> </a:t>
            </a:r>
          </a:p>
          <a:p>
            <a:pPr marL="457200" indent="-457200">
              <a:buFont typeface="Symbol" pitchFamily="18" charset="2"/>
              <a:buAutoNum type="arabicPeriod"/>
            </a:pPr>
            <a:r>
              <a:rPr lang="en-US" altLang="en-US" dirty="0"/>
              <a:t>Removing a value on </a:t>
            </a:r>
            <a:r>
              <a:rPr lang="en-US" altLang="en-US" i="1" dirty="0">
                <a:latin typeface="Times New Roman" pitchFamily="18" charset="0"/>
              </a:rPr>
              <a:t>X</a:t>
            </a:r>
            <a:r>
              <a:rPr lang="en-US" altLang="en-US" i="1" baseline="-25000" dirty="0">
                <a:latin typeface="Times New Roman" pitchFamily="18" charset="0"/>
              </a:rPr>
              <a:t>i</a:t>
            </a:r>
            <a:r>
              <a:rPr lang="en-US" altLang="en-US" i="1" dirty="0">
                <a:latin typeface="Times New Roman" pitchFamily="18" charset="0"/>
              </a:rPr>
              <a:t> </a:t>
            </a:r>
            <a:r>
              <a:rPr lang="en-US" altLang="en-US" dirty="0"/>
              <a:t>can only make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arc-inconsistent with respect to </a:t>
            </a:r>
            <a:r>
              <a:rPr lang="en-US" altLang="en-US" i="1" dirty="0">
                <a:latin typeface="Times New Roman" pitchFamily="18" charset="0"/>
              </a:rPr>
              <a:t>X</a:t>
            </a:r>
            <a:r>
              <a:rPr lang="en-US" altLang="en-US" i="1" baseline="-25000" dirty="0">
                <a:latin typeface="Times New Roman" pitchFamily="18" charset="0"/>
              </a:rPr>
              <a:t>i  </a:t>
            </a:r>
            <a:r>
              <a:rPr lang="en-US" altLang="en-US" dirty="0"/>
              <a:t>itself. Thus, we only need to check that </a:t>
            </a:r>
            <a:r>
              <a:rPr lang="en-US" altLang="en-US" b="0" i="1" dirty="0">
                <a:solidFill>
                  <a:schemeClr val="accent2"/>
                </a:solidFill>
              </a:rPr>
              <a:t>(</a:t>
            </a:r>
            <a:r>
              <a:rPr lang="en-US" altLang="en-US" b="0" i="1" dirty="0" err="1">
                <a:solidFill>
                  <a:schemeClr val="accent2"/>
                </a:solidFill>
              </a:rPr>
              <a:t>j,i</a:t>
            </a:r>
            <a:r>
              <a:rPr lang="en-US" altLang="en-US" b="0" i="1" dirty="0">
                <a:solidFill>
                  <a:schemeClr val="accent2"/>
                </a:solidFill>
              </a:rPr>
              <a:t>) </a:t>
            </a:r>
            <a:r>
              <a:rPr lang="en-US" altLang="en-US" dirty="0"/>
              <a:t>is still arc-consistent.</a:t>
            </a:r>
          </a:p>
          <a:p>
            <a:pPr marL="457200" indent="-457200">
              <a:buFont typeface="Symbol" pitchFamily="18" charset="2"/>
              <a:buAutoNum type="arabicPeriod"/>
            </a:pPr>
            <a:endParaRPr lang="en-US" altLang="en-US" dirty="0"/>
          </a:p>
          <a:p>
            <a:pPr marL="457200" indent="-457200">
              <a:buFont typeface="Symbol" pitchFamily="18" charset="2"/>
              <a:buNone/>
            </a:pPr>
            <a:r>
              <a:rPr lang="en-US" altLang="en-US" dirty="0"/>
              <a:t>These insights lead a much better algorithm...</a:t>
            </a:r>
          </a:p>
        </p:txBody>
      </p:sp>
    </p:spTree>
    <p:extLst>
      <p:ext uri="{BB962C8B-B14F-4D97-AF65-F5344CB8AC3E}">
        <p14:creationId xmlns:p14="http://schemas.microsoft.com/office/powerpoint/2010/main" val="1719970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p:txBody>
          <a:bodyPr/>
          <a:lstStyle/>
          <a:p>
            <a:pPr>
              <a:defRPr/>
            </a:pPr>
            <a:r>
              <a:rPr lang="en-US"/>
              <a:t>CIS 421/521 - Intro to AI</a:t>
            </a:r>
            <a:endParaRPr lang="en-US" dirty="0"/>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F87CAF1-09B6-4B0A-92D3-B93D6BF29F94}" type="slidenum">
              <a:rPr lang="en-US" altLang="en-US" sz="1400" b="0" smtClean="0"/>
              <a:pPr>
                <a:spcBef>
                  <a:spcPct val="0"/>
                </a:spcBef>
                <a:buClrTx/>
                <a:buSzTx/>
                <a:buFontTx/>
                <a:buNone/>
              </a:pPr>
              <a:t>63</a:t>
            </a:fld>
            <a:endParaRPr lang="en-US" altLang="en-US" sz="1400" b="0"/>
          </a:p>
        </p:txBody>
      </p:sp>
      <p:sp>
        <p:nvSpPr>
          <p:cNvPr id="55300" name="Rectangle 3"/>
          <p:cNvSpPr>
            <a:spLocks noGrp="1" noChangeArrowheads="1"/>
          </p:cNvSpPr>
          <p:nvPr>
            <p:ph type="body" idx="1"/>
          </p:nvPr>
        </p:nvSpPr>
        <p:spPr>
          <a:xfrm>
            <a:off x="609600" y="1219200"/>
            <a:ext cx="8229600" cy="5029200"/>
          </a:xfrm>
        </p:spPr>
        <p:txBody>
          <a:bodyPr/>
          <a:lstStyle/>
          <a:p>
            <a:pPr>
              <a:buFont typeface="Symbol" pitchFamily="18" charset="2"/>
              <a:buNone/>
            </a:pPr>
            <a:r>
              <a:rPr lang="en-US" altLang="en-US" sz="1600" b="0" dirty="0"/>
              <a:t>function</a:t>
            </a:r>
            <a:r>
              <a:rPr lang="en-US" altLang="en-US" sz="1600" dirty="0"/>
              <a:t> AC-3(</a:t>
            </a:r>
            <a:r>
              <a:rPr lang="en-US" altLang="en-US" sz="1600" i="1" dirty="0" err="1"/>
              <a:t>csp</a:t>
            </a:r>
            <a:r>
              <a:rPr lang="en-US" altLang="en-US" sz="1600" dirty="0"/>
              <a:t>) </a:t>
            </a:r>
            <a:r>
              <a:rPr lang="en-US" altLang="en-US" sz="1600" b="0" dirty="0"/>
              <a:t>return</a:t>
            </a:r>
            <a:r>
              <a:rPr lang="en-US" altLang="en-US" sz="1600" dirty="0"/>
              <a:t> the CSP, possibly with reduced domains</a:t>
            </a:r>
          </a:p>
          <a:p>
            <a:pPr>
              <a:buFont typeface="Symbol" pitchFamily="18" charset="2"/>
              <a:buNone/>
            </a:pPr>
            <a:r>
              <a:rPr lang="en-US" altLang="en-US" sz="1600" dirty="0"/>
              <a:t>	</a:t>
            </a:r>
            <a:r>
              <a:rPr lang="en-US" altLang="en-US" sz="1600" b="0" dirty="0"/>
              <a:t>inputs</a:t>
            </a:r>
            <a:r>
              <a:rPr lang="en-US" altLang="en-US" sz="1600" dirty="0"/>
              <a:t>: </a:t>
            </a:r>
            <a:r>
              <a:rPr lang="en-US" altLang="en-US" sz="1600" i="1" dirty="0" err="1"/>
              <a:t>csp</a:t>
            </a:r>
            <a:r>
              <a:rPr lang="en-US" altLang="en-US" sz="1600" dirty="0"/>
              <a:t>, a binary </a:t>
            </a:r>
            <a:r>
              <a:rPr lang="en-US" altLang="en-US" sz="1600" dirty="0" err="1"/>
              <a:t>csp</a:t>
            </a:r>
            <a:r>
              <a:rPr lang="en-US" altLang="en-US" sz="1600" dirty="0"/>
              <a:t> with variables </a:t>
            </a:r>
            <a:r>
              <a:rPr lang="en-US" altLang="en-US" sz="1600" i="1" dirty="0"/>
              <a:t>{X</a:t>
            </a:r>
            <a:r>
              <a:rPr lang="en-US" altLang="en-US" sz="1600" i="1" baseline="-25000" dirty="0"/>
              <a:t>1</a:t>
            </a:r>
            <a:r>
              <a:rPr lang="en-US" altLang="en-US" sz="1600" i="1" dirty="0"/>
              <a:t>, X</a:t>
            </a:r>
            <a:r>
              <a:rPr lang="en-US" altLang="en-US" sz="1600" i="1" baseline="-25000" dirty="0"/>
              <a:t>2</a:t>
            </a:r>
            <a:r>
              <a:rPr lang="en-US" altLang="en-US" sz="1600" i="1" dirty="0"/>
              <a:t>, …, </a:t>
            </a:r>
            <a:r>
              <a:rPr lang="en-US" altLang="en-US" sz="1600" i="1" dirty="0" err="1"/>
              <a:t>X</a:t>
            </a:r>
            <a:r>
              <a:rPr lang="en-US" altLang="en-US" sz="1600" i="1" baseline="-25000" dirty="0" err="1"/>
              <a:t>n</a:t>
            </a:r>
            <a:r>
              <a:rPr lang="en-US" altLang="en-US" sz="1600" i="1" dirty="0"/>
              <a:t>}</a:t>
            </a:r>
            <a:r>
              <a:rPr lang="en-US" altLang="en-US" sz="1600" dirty="0"/>
              <a:t>	</a:t>
            </a:r>
          </a:p>
          <a:p>
            <a:pPr>
              <a:buFont typeface="Symbol" pitchFamily="18" charset="2"/>
              <a:buNone/>
            </a:pPr>
            <a:r>
              <a:rPr lang="en-US" altLang="en-US" sz="1600" dirty="0"/>
              <a:t>	</a:t>
            </a:r>
            <a:r>
              <a:rPr lang="en-US" altLang="en-US" sz="1600" b="0" dirty="0"/>
              <a:t>local variables: </a:t>
            </a:r>
            <a:r>
              <a:rPr lang="en-US" altLang="en-US" sz="1600" i="1" dirty="0"/>
              <a:t>queue, </a:t>
            </a:r>
            <a:r>
              <a:rPr lang="en-US" altLang="en-US" sz="1600" dirty="0"/>
              <a:t>a queue of arcs initially the arcs in</a:t>
            </a:r>
            <a:r>
              <a:rPr lang="en-US" altLang="en-US" sz="1600" i="1" dirty="0"/>
              <a:t> </a:t>
            </a:r>
            <a:r>
              <a:rPr lang="en-US" altLang="en-US" sz="1600" i="1" dirty="0" err="1"/>
              <a:t>csp</a:t>
            </a:r>
            <a:endParaRPr lang="en-US" altLang="en-US" sz="1600" dirty="0"/>
          </a:p>
          <a:p>
            <a:pPr>
              <a:buFont typeface="Symbol" pitchFamily="18" charset="2"/>
              <a:buNone/>
            </a:pPr>
            <a:r>
              <a:rPr lang="en-US" altLang="en-US" sz="1600" dirty="0"/>
              <a:t>	</a:t>
            </a:r>
            <a:r>
              <a:rPr lang="en-US" altLang="en-US" sz="1600" b="0" dirty="0"/>
              <a:t>while</a:t>
            </a:r>
            <a:r>
              <a:rPr lang="en-US" altLang="en-US" sz="1600" dirty="0"/>
              <a:t> queue is not empty </a:t>
            </a:r>
            <a:r>
              <a:rPr lang="en-US" altLang="en-US" sz="1600" b="0" dirty="0"/>
              <a:t>do</a:t>
            </a:r>
          </a:p>
          <a:p>
            <a:pPr>
              <a:buFont typeface="Symbol" pitchFamily="18" charset="2"/>
              <a:buNone/>
            </a:pPr>
            <a:r>
              <a:rPr lang="en-US" altLang="en-US" sz="1600" b="0" dirty="0"/>
              <a:t>		(</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b="0" dirty="0"/>
              <a:t>) </a:t>
            </a:r>
            <a:r>
              <a:rPr lang="en-US" altLang="en-US" sz="1600" dirty="0">
                <a:sym typeface="Symbol" pitchFamily="18" charset="2"/>
              </a:rPr>
              <a:t> REMOVE-FIRST(</a:t>
            </a:r>
            <a:r>
              <a:rPr lang="en-US" altLang="en-US" sz="1600" i="1" dirty="0">
                <a:sym typeface="Symbol" pitchFamily="18" charset="2"/>
              </a:rPr>
              <a:t>queue</a:t>
            </a:r>
            <a:r>
              <a:rPr lang="en-US" altLang="en-US" sz="1600" dirty="0">
                <a:sym typeface="Symbol" pitchFamily="18" charset="2"/>
              </a:rPr>
              <a:t>)</a:t>
            </a:r>
            <a:endParaRPr lang="en-US" altLang="en-US" sz="1600" dirty="0"/>
          </a:p>
          <a:p>
            <a:pPr>
              <a:buFont typeface="Symbol" pitchFamily="18" charset="2"/>
              <a:buNone/>
            </a:pPr>
            <a:r>
              <a:rPr lang="en-US" altLang="en-US" sz="1600" dirty="0"/>
              <a:t>		</a:t>
            </a:r>
            <a:r>
              <a:rPr lang="en-US" altLang="en-US" sz="1600" b="0" dirty="0"/>
              <a:t>if</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b="0" dirty="0"/>
              <a:t>then</a:t>
            </a:r>
          </a:p>
          <a:p>
            <a:pPr>
              <a:buFont typeface="Symbol" pitchFamily="18" charset="2"/>
              <a:buNone/>
            </a:pPr>
            <a:r>
              <a:rPr lang="en-US" altLang="en-US" sz="1600" dirty="0"/>
              <a:t>			</a:t>
            </a:r>
            <a:r>
              <a:rPr lang="en-US" altLang="en-US" sz="1600" b="0" dirty="0"/>
              <a:t>for each </a:t>
            </a:r>
            <a:r>
              <a:rPr lang="en-US" altLang="en-US" sz="1600" i="1" dirty="0" err="1"/>
              <a:t>X</a:t>
            </a:r>
            <a:r>
              <a:rPr lang="en-US" altLang="en-US" sz="1600" i="1" baseline="-25000" dirty="0" err="1"/>
              <a:t>k</a:t>
            </a:r>
            <a:r>
              <a:rPr lang="en-US" altLang="en-US" sz="1600" i="1" dirty="0"/>
              <a:t> </a:t>
            </a:r>
            <a:r>
              <a:rPr lang="en-US" altLang="en-US" sz="1600" b="0" dirty="0"/>
              <a:t>in </a:t>
            </a:r>
            <a:r>
              <a:rPr lang="en-US" altLang="en-US" sz="1600" dirty="0"/>
              <a:t>NEIGHBORS[</a:t>
            </a:r>
            <a:r>
              <a:rPr lang="en-US" altLang="en-US" sz="1600" i="1" dirty="0"/>
              <a:t>X</a:t>
            </a:r>
            <a:r>
              <a:rPr lang="en-US" altLang="en-US" sz="1600" i="1" baseline="-25000" dirty="0"/>
              <a:t>i</a:t>
            </a:r>
            <a:r>
              <a:rPr lang="en-US" altLang="en-US" sz="1600" i="1" dirty="0"/>
              <a:t> </a:t>
            </a:r>
            <a:r>
              <a:rPr lang="en-US" altLang="en-US" sz="1600" dirty="0"/>
              <a:t>] – {</a:t>
            </a:r>
            <a:r>
              <a:rPr lang="en-US" altLang="en-US" sz="1600" dirty="0" err="1"/>
              <a:t>X</a:t>
            </a:r>
            <a:r>
              <a:rPr lang="en-US" altLang="en-US" sz="1600" baseline="-25000" dirty="0" err="1"/>
              <a:t>j</a:t>
            </a:r>
            <a:r>
              <a:rPr lang="en-US" altLang="en-US" sz="1600" dirty="0"/>
              <a:t>} </a:t>
            </a:r>
            <a:r>
              <a:rPr lang="en-US" altLang="en-US" sz="1600" b="0" dirty="0"/>
              <a:t>do </a:t>
            </a:r>
            <a:r>
              <a:rPr lang="en-US" altLang="en-US" sz="1600" dirty="0"/>
              <a:t>					add </a:t>
            </a:r>
            <a:r>
              <a:rPr lang="en-US" altLang="en-US" sz="1600" b="0" dirty="0"/>
              <a:t>(</a:t>
            </a:r>
            <a:r>
              <a:rPr lang="en-US" altLang="en-US" sz="1600" i="1" dirty="0" err="1"/>
              <a:t>X</a:t>
            </a:r>
            <a:r>
              <a:rPr lang="en-US" altLang="en-US" sz="1600" i="1" baseline="-25000" dirty="0" err="1"/>
              <a:t>k</a:t>
            </a:r>
            <a:r>
              <a:rPr lang="en-US" altLang="en-US" sz="1600" i="1" dirty="0"/>
              <a:t>, X</a:t>
            </a:r>
            <a:r>
              <a:rPr lang="en-US" altLang="en-US" sz="1600" i="1" baseline="-25000" dirty="0"/>
              <a:t>i</a:t>
            </a:r>
            <a:r>
              <a:rPr lang="en-US" altLang="en-US" sz="1600" b="0" dirty="0"/>
              <a:t>) </a:t>
            </a:r>
            <a:r>
              <a:rPr lang="en-US" altLang="en-US" sz="1600" dirty="0"/>
              <a:t>to queue </a:t>
            </a:r>
            <a:endParaRPr lang="en-US" altLang="en-US" sz="1600" dirty="0">
              <a:solidFill>
                <a:srgbClr val="C00000"/>
              </a:solidFill>
            </a:endParaRPr>
          </a:p>
          <a:p>
            <a:pPr>
              <a:buFont typeface="Symbol" pitchFamily="18" charset="2"/>
              <a:buNone/>
            </a:pPr>
            <a:endParaRPr lang="en-US" altLang="en-US" sz="1600" b="0" dirty="0"/>
          </a:p>
          <a:p>
            <a:pPr>
              <a:buFont typeface="Symbol" pitchFamily="18" charset="2"/>
              <a:buNone/>
            </a:pPr>
            <a:r>
              <a:rPr lang="en-US" altLang="en-US" sz="1600" b="0" dirty="0"/>
              <a:t>function</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 </a:t>
            </a:r>
            <a:r>
              <a:rPr lang="en-US" altLang="en-US" sz="1600" b="0" dirty="0"/>
              <a:t>return</a:t>
            </a:r>
            <a:r>
              <a:rPr lang="en-US" altLang="en-US" sz="1600" dirty="0"/>
              <a:t> </a:t>
            </a:r>
            <a:r>
              <a:rPr lang="en-US" altLang="en-US" sz="1600" i="1" dirty="0"/>
              <a:t>true</a:t>
            </a:r>
            <a:r>
              <a:rPr lang="en-US" altLang="en-US" sz="1600" dirty="0"/>
              <a:t> </a:t>
            </a:r>
            <a:r>
              <a:rPr lang="en-US" altLang="en-US" sz="1600" dirty="0" err="1"/>
              <a:t>iff</a:t>
            </a:r>
            <a:r>
              <a:rPr lang="en-US" altLang="en-US" sz="1600" dirty="0"/>
              <a:t> we remove a value</a:t>
            </a:r>
          </a:p>
          <a:p>
            <a:pPr>
              <a:buFont typeface="Symbol" pitchFamily="18" charset="2"/>
              <a:buNone/>
            </a:pP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false</a:t>
            </a:r>
            <a:endParaRPr lang="en-US" altLang="en-US" sz="1600" dirty="0"/>
          </a:p>
          <a:p>
            <a:pPr>
              <a:buFont typeface="Symbol" pitchFamily="18" charset="2"/>
              <a:buNone/>
            </a:pPr>
            <a:r>
              <a:rPr lang="en-US" altLang="en-US" sz="1600" dirty="0"/>
              <a:t>	</a:t>
            </a:r>
            <a:r>
              <a:rPr lang="en-US" altLang="en-US" sz="1600" b="0" dirty="0"/>
              <a:t>for each</a:t>
            </a:r>
            <a:r>
              <a:rPr lang="en-US" altLang="en-US" sz="1600" dirty="0"/>
              <a:t> </a:t>
            </a:r>
            <a:r>
              <a:rPr lang="en-US" altLang="en-US" sz="1600" i="1" dirty="0"/>
              <a:t>x</a:t>
            </a:r>
            <a:r>
              <a:rPr lang="en-US" altLang="en-US" sz="1600" dirty="0"/>
              <a:t> </a:t>
            </a:r>
            <a:r>
              <a:rPr lang="en-US" altLang="en-US" sz="1600" b="0" dirty="0"/>
              <a:t>in</a:t>
            </a:r>
            <a:r>
              <a:rPr lang="en-US" altLang="en-US" sz="1600" dirty="0"/>
              <a:t> DOMAIN[</a:t>
            </a:r>
            <a:r>
              <a:rPr lang="en-US" altLang="en-US" sz="1600" i="1" dirty="0"/>
              <a:t>X</a:t>
            </a:r>
            <a:r>
              <a:rPr lang="en-US" altLang="en-US" sz="1600" i="1" baseline="-25000" dirty="0"/>
              <a:t>i</a:t>
            </a:r>
            <a:r>
              <a:rPr lang="en-US" altLang="en-US" sz="1600" dirty="0"/>
              <a:t>] </a:t>
            </a:r>
            <a:r>
              <a:rPr lang="en-US" altLang="en-US" sz="1600" b="0" dirty="0"/>
              <a:t>do</a:t>
            </a:r>
          </a:p>
          <a:p>
            <a:pPr>
              <a:buFont typeface="Symbol" pitchFamily="18" charset="2"/>
              <a:buNone/>
            </a:pPr>
            <a:r>
              <a:rPr lang="en-US" altLang="en-US" sz="1600" dirty="0"/>
              <a:t>		</a:t>
            </a:r>
            <a:r>
              <a:rPr lang="en-US" altLang="en-US" sz="1600" b="0" dirty="0"/>
              <a:t>if</a:t>
            </a:r>
            <a:r>
              <a:rPr lang="en-US" altLang="en-US" sz="1600" dirty="0"/>
              <a:t> no value </a:t>
            </a:r>
            <a:r>
              <a:rPr lang="en-US" altLang="en-US" sz="1600" i="1" dirty="0"/>
              <a:t>y </a:t>
            </a:r>
            <a:r>
              <a:rPr lang="en-US" altLang="en-US" sz="1600" dirty="0"/>
              <a:t>in</a:t>
            </a:r>
            <a:r>
              <a:rPr lang="en-US" altLang="en-US" sz="1600" i="1" dirty="0"/>
              <a:t> </a:t>
            </a:r>
            <a:r>
              <a:rPr lang="en-US" altLang="en-US" sz="1600" dirty="0"/>
              <a:t>DOMAIN[</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dirty="0"/>
              <a:t>allows (</a:t>
            </a:r>
            <a:r>
              <a:rPr lang="en-US" altLang="en-US" sz="1600" dirty="0" err="1"/>
              <a:t>x,y</a:t>
            </a:r>
            <a:r>
              <a:rPr lang="en-US" altLang="en-US" sz="1600" dirty="0"/>
              <a:t>) to satisfy </a:t>
            </a:r>
            <a:br>
              <a:rPr lang="en-US" altLang="en-US" sz="1600" dirty="0"/>
            </a:br>
            <a:r>
              <a:rPr lang="en-US" altLang="en-US" sz="1600" dirty="0"/>
              <a:t>		the constraints between </a:t>
            </a:r>
            <a:r>
              <a:rPr lang="en-US" altLang="en-US" sz="1600" i="1" dirty="0"/>
              <a:t>X</a:t>
            </a:r>
            <a:r>
              <a:rPr lang="en-US" altLang="en-US" sz="1600" i="1" baseline="-25000" dirty="0"/>
              <a:t>i</a:t>
            </a:r>
            <a:r>
              <a:rPr lang="en-US" altLang="en-US" sz="1600" dirty="0"/>
              <a:t> and </a:t>
            </a:r>
            <a:r>
              <a:rPr lang="en-US" altLang="en-US" sz="1600" i="1" dirty="0" err="1"/>
              <a:t>X</a:t>
            </a:r>
            <a:r>
              <a:rPr lang="en-US" altLang="en-US" sz="1600" i="1" baseline="-25000" dirty="0" err="1"/>
              <a:t>j</a:t>
            </a:r>
            <a:endParaRPr lang="en-US" altLang="en-US" sz="1600" dirty="0"/>
          </a:p>
          <a:p>
            <a:pPr>
              <a:buFont typeface="Symbol" pitchFamily="18" charset="2"/>
              <a:buNone/>
            </a:pPr>
            <a:r>
              <a:rPr lang="en-US" altLang="en-US" sz="1600" dirty="0"/>
              <a:t>		</a:t>
            </a:r>
            <a:r>
              <a:rPr lang="en-US" altLang="en-US" sz="1600" b="0" dirty="0"/>
              <a:t>then delete </a:t>
            </a:r>
            <a:r>
              <a:rPr lang="en-US" altLang="en-US" sz="1600" dirty="0"/>
              <a:t>x from DOMAIN[</a:t>
            </a:r>
            <a:r>
              <a:rPr lang="en-US" altLang="en-US" sz="1600" i="1" dirty="0"/>
              <a:t>X</a:t>
            </a:r>
            <a:r>
              <a:rPr lang="en-US" altLang="en-US" sz="1600" i="1" baseline="-25000" dirty="0"/>
              <a:t>i</a:t>
            </a: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true</a:t>
            </a:r>
          </a:p>
          <a:p>
            <a:pPr>
              <a:buFont typeface="Symbol" pitchFamily="18" charset="2"/>
              <a:buNone/>
            </a:pPr>
            <a:r>
              <a:rPr lang="en-US" altLang="en-US" sz="1600" b="0" dirty="0"/>
              <a:t>	return </a:t>
            </a:r>
            <a:r>
              <a:rPr lang="en-US" altLang="en-US" sz="1600" i="1" dirty="0"/>
              <a:t>removed</a:t>
            </a:r>
          </a:p>
          <a:p>
            <a:pPr>
              <a:buFont typeface="Symbol" pitchFamily="18" charset="2"/>
              <a:buNone/>
            </a:pPr>
            <a:endParaRPr lang="en-US" altLang="en-US" sz="1400" i="1" dirty="0"/>
          </a:p>
          <a:p>
            <a:pPr>
              <a:buFont typeface="Symbol" pitchFamily="18" charset="2"/>
              <a:buNone/>
            </a:pPr>
            <a:endParaRPr lang="en-US" altLang="en-US" sz="1400" b="0" dirty="0"/>
          </a:p>
        </p:txBody>
      </p:sp>
      <p:sp>
        <p:nvSpPr>
          <p:cNvPr id="55301" name="Rectangle 4"/>
          <p:cNvSpPr>
            <a:spLocks noChangeArrowheads="1"/>
          </p:cNvSpPr>
          <p:nvPr/>
        </p:nvSpPr>
        <p:spPr bwMode="auto">
          <a:xfrm>
            <a:off x="685800" y="457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2800" dirty="0">
                <a:solidFill>
                  <a:srgbClr val="000066"/>
                </a:solidFill>
              </a:rPr>
              <a:t>AC-3</a:t>
            </a:r>
          </a:p>
        </p:txBody>
      </p:sp>
      <p:sp>
        <p:nvSpPr>
          <p:cNvPr id="55303" name="Text Box 9"/>
          <p:cNvSpPr txBox="1">
            <a:spLocks noChangeArrowheads="1"/>
          </p:cNvSpPr>
          <p:nvPr/>
        </p:nvSpPr>
        <p:spPr bwMode="auto">
          <a:xfrm>
            <a:off x="27432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40541294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822A210F-D5C3-4903-BC47-A661E57DF468}" type="slidenum">
              <a:rPr lang="en-US" altLang="en-US" sz="1400" b="0" smtClean="0">
                <a:latin typeface="Times New Roman" pitchFamily="18" charset="0"/>
              </a:rPr>
              <a:pPr>
                <a:spcBef>
                  <a:spcPct val="0"/>
                </a:spcBef>
                <a:buClrTx/>
                <a:buSzTx/>
                <a:buFontTx/>
                <a:buNone/>
              </a:pPr>
              <a:t>64</a:t>
            </a:fld>
            <a:endParaRPr lang="en-US" altLang="en-US" sz="1400" b="0">
              <a:latin typeface="Times New Roman" pitchFamily="18" charset="0"/>
            </a:endParaRPr>
          </a:p>
        </p:txBody>
      </p:sp>
      <p:sp>
        <p:nvSpPr>
          <p:cNvPr id="57348" name="Rectangle 2"/>
          <p:cNvSpPr>
            <a:spLocks noGrp="1" noChangeArrowheads="1"/>
          </p:cNvSpPr>
          <p:nvPr>
            <p:ph type="title"/>
          </p:nvPr>
        </p:nvSpPr>
        <p:spPr/>
        <p:txBody>
          <a:bodyPr/>
          <a:lstStyle/>
          <a:p>
            <a:r>
              <a:rPr lang="en-US" altLang="en-US"/>
              <a:t>AC-3: Worst Case Complexity Analysis</a:t>
            </a:r>
          </a:p>
        </p:txBody>
      </p:sp>
      <p:sp>
        <p:nvSpPr>
          <p:cNvPr id="57349" name="Rectangle 3"/>
          <p:cNvSpPr>
            <a:spLocks noGrp="1" noChangeArrowheads="1"/>
          </p:cNvSpPr>
          <p:nvPr>
            <p:ph type="body" idx="1"/>
          </p:nvPr>
        </p:nvSpPr>
        <p:spPr/>
        <p:txBody>
          <a:bodyPr/>
          <a:lstStyle/>
          <a:p>
            <a:r>
              <a:rPr lang="en-US" altLang="en-US" sz="2000" dirty="0"/>
              <a:t>All nodes can be connected to </a:t>
            </a:r>
            <a:r>
              <a:rPr lang="en-US" altLang="en-US" sz="2000" b="0" i="1" dirty="0">
                <a:solidFill>
                  <a:schemeClr val="accent2"/>
                </a:solidFill>
              </a:rPr>
              <a:t>every </a:t>
            </a:r>
            <a:r>
              <a:rPr lang="en-US" altLang="en-US" sz="2000"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dirty="0"/>
              <a:t>If there are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a:t>
            </a:r>
          </a:p>
          <a:p>
            <a:r>
              <a:rPr lang="en-US" altLang="en-US" sz="2000" dirty="0"/>
              <a:t>Each arc (</a:t>
            </a:r>
            <a:r>
              <a:rPr lang="en-US" altLang="en-US" sz="2000" dirty="0" err="1"/>
              <a:t>i,j</a:t>
            </a:r>
            <a:r>
              <a:rPr lang="en-US" altLang="en-US" sz="2000" dirty="0"/>
              <a:t>) can only be inserted into the queue </a:t>
            </a:r>
            <a:r>
              <a:rPr lang="en-US" altLang="en-US" sz="2000" i="1" dirty="0">
                <a:solidFill>
                  <a:schemeClr val="accent2"/>
                </a:solidFill>
              </a:rPr>
              <a:t>d</a:t>
            </a:r>
            <a:r>
              <a:rPr lang="en-US" altLang="en-US" sz="2000" dirty="0"/>
              <a:t> times</a:t>
            </a:r>
          </a:p>
          <a:p>
            <a:r>
              <a:rPr lang="en-US" altLang="en-US" sz="2000" dirty="0"/>
              <a:t>Worst case complexity: </a:t>
            </a:r>
            <a:r>
              <a:rPr lang="en-US" altLang="en-US" sz="2000" i="1" dirty="0">
                <a:solidFill>
                  <a:schemeClr val="accent2"/>
                </a:solidFill>
              </a:rPr>
              <a:t>O(n</a:t>
            </a:r>
            <a:r>
              <a:rPr lang="en-US" altLang="en-US" sz="2000" i="1" baseline="30000" dirty="0">
                <a:solidFill>
                  <a:schemeClr val="accent2"/>
                </a:solidFill>
              </a:rPr>
              <a:t>2</a:t>
            </a:r>
            <a:r>
              <a:rPr lang="en-US" altLang="en-US" sz="2000" i="1" dirty="0">
                <a:solidFill>
                  <a:schemeClr val="accent2"/>
                </a:solidFill>
              </a:rPr>
              <a:t>d</a:t>
            </a:r>
            <a:r>
              <a:rPr lang="en-US" altLang="en-US" sz="2000" i="1" baseline="30000" dirty="0">
                <a:solidFill>
                  <a:schemeClr val="accent2"/>
                </a:solidFill>
              </a:rPr>
              <a:t>3</a:t>
            </a:r>
            <a:r>
              <a:rPr lang="en-US" altLang="en-US" sz="2000" i="1" dirty="0">
                <a:solidFill>
                  <a:schemeClr val="accent2"/>
                </a:solidFill>
              </a:rPr>
              <a:t>)</a:t>
            </a:r>
          </a:p>
          <a:p>
            <a:endParaRPr lang="en-US" altLang="en-US" sz="2000" i="1" dirty="0">
              <a:solidFill>
                <a:schemeClr val="accent2"/>
              </a:solidFill>
            </a:endParaRPr>
          </a:p>
          <a:p>
            <a:pPr>
              <a:buFont typeface="Symbol" pitchFamily="18" charset="2"/>
              <a:buNone/>
            </a:pPr>
            <a:r>
              <a:rPr lang="en-US" altLang="en-US" sz="2000" dirty="0"/>
              <a:t>(For </a:t>
            </a:r>
            <a:r>
              <a:rPr lang="en-US" altLang="en-US" sz="2000" b="0" i="1" dirty="0">
                <a:solidFill>
                  <a:schemeClr val="accent2"/>
                </a:solidFill>
              </a:rPr>
              <a:t>planar </a:t>
            </a:r>
            <a:r>
              <a:rPr lang="en-US" altLang="en-US" sz="2000" dirty="0"/>
              <a:t>constraint graphs, the number of arcs can only be </a:t>
            </a:r>
            <a:r>
              <a:rPr lang="en-US" altLang="en-US" sz="2000" b="0" i="1" dirty="0">
                <a:solidFill>
                  <a:schemeClr val="accent2"/>
                </a:solidFill>
              </a:rPr>
              <a:t>linear in N and </a:t>
            </a:r>
            <a:r>
              <a:rPr lang="en-US" altLang="en-US" sz="2000" dirty="0"/>
              <a:t>the time complexity is only </a:t>
            </a:r>
            <a:r>
              <a:rPr lang="en-US" altLang="en-US" sz="2000" b="0" i="1" dirty="0">
                <a:solidFill>
                  <a:schemeClr val="accent2"/>
                </a:solidFill>
              </a:rPr>
              <a:t>O(nd</a:t>
            </a:r>
            <a:r>
              <a:rPr lang="en-US" altLang="en-US" sz="2000" b="0" i="1" baseline="30000" dirty="0">
                <a:solidFill>
                  <a:schemeClr val="accent2"/>
                </a:solidFill>
              </a:rPr>
              <a:t>3</a:t>
            </a:r>
            <a:r>
              <a:rPr lang="en-US" altLang="en-US" sz="2000" b="0"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p:txBody>
          <a:bodyPr/>
          <a:lstStyle/>
          <a:p>
            <a:pPr>
              <a:defRPr/>
            </a:pPr>
            <a:r>
              <a:rPr lang="en-US">
                <a:solidFill>
                  <a:srgbClr val="000000"/>
                </a:solidFill>
              </a:rPr>
              <a:t>CIS 421/521 - Intro to AI</a:t>
            </a:r>
            <a:endParaRPr lang="en-US" dirty="0">
              <a:solidFill>
                <a:srgbClr val="000000"/>
              </a:solidFill>
            </a:endParaRP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solidFill>
                  <a:srgbClr val="000000"/>
                </a:solidFill>
              </a:rPr>
              <a:t>       </a:t>
            </a:r>
            <a:fld id="{67BAF2FA-C9DA-4650-97D2-D58A28BA9506}" type="slidenum">
              <a:rPr lang="en-US" altLang="en-US" sz="1400" b="0" smtClean="0">
                <a:solidFill>
                  <a:srgbClr val="000000"/>
                </a:solidFill>
              </a:rPr>
              <a:pPr>
                <a:spcBef>
                  <a:spcPct val="0"/>
                </a:spcBef>
                <a:buClrTx/>
                <a:buSzTx/>
                <a:buFontTx/>
                <a:buNone/>
              </a:pPr>
              <a:t>65</a:t>
            </a:fld>
            <a:endParaRPr lang="en-US" altLang="en-US" sz="1400" b="0">
              <a:solidFill>
                <a:srgbClr val="000000"/>
              </a:solidFill>
            </a:endParaRPr>
          </a:p>
        </p:txBody>
      </p:sp>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p:txBody>
          <a:bodyPr/>
          <a:lstStyle/>
          <a:p>
            <a:pPr>
              <a:defRPr/>
            </a:pPr>
            <a:r>
              <a:rPr lang="en-US"/>
              <a:t>CIS 421/521 - Intro to AI</a:t>
            </a:r>
            <a:endParaRPr lang="en-US" dirty="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C53C513-CBDD-429B-ACC4-6DE7D393B170}" type="slidenum">
              <a:rPr lang="en-US" altLang="en-US" sz="1400" b="0" smtClean="0"/>
              <a:pPr>
                <a:spcBef>
                  <a:spcPct val="0"/>
                </a:spcBef>
                <a:buClrTx/>
                <a:buSzTx/>
                <a:buFontTx/>
                <a:buNone/>
              </a:pPr>
              <a:t>66</a:t>
            </a:fld>
            <a:endParaRPr lang="en-US" altLang="en-US" sz="1400" b="0"/>
          </a:p>
        </p:txBody>
      </p:sp>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457200"/>
            <a:ext cx="7772400" cy="457200"/>
          </a:xfrm>
        </p:spPr>
        <p:txBody>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idx="1"/>
          </p:nvPr>
        </p:nvSpPr>
        <p:spPr>
          <a:xfrm>
            <a:off x="685800" y="1219200"/>
            <a:ext cx="7772400" cy="5334000"/>
          </a:xfrm>
        </p:spPr>
        <p:txBody>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98308" name="Date Placeholder 3"/>
          <p:cNvSpPr>
            <a:spLocks noGrp="1"/>
          </p:cNvSpPr>
          <p:nvPr>
            <p:ph type="dt" sz="quarter" idx="10"/>
          </p:nvPr>
        </p:nvSpPr>
        <p:spPr/>
        <p:txBody>
          <a:bodyPr/>
          <a:lstStyle/>
          <a:p>
            <a:pPr>
              <a:defRPr/>
            </a:pPr>
            <a:r>
              <a:rPr lang="en-US"/>
              <a:t>CIS 421/521 - Intro to AI</a:t>
            </a:r>
            <a:endParaRPr lang="en-US" dirty="0"/>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smtClean="0"/>
              <a:pPr>
                <a:spcBef>
                  <a:spcPct val="0"/>
                </a:spcBef>
                <a:buClrTx/>
                <a:buSzTx/>
                <a:buFontTx/>
                <a:buNone/>
              </a:pPr>
              <a:t>67</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idx="1"/>
          </p:nvPr>
        </p:nvSpPr>
        <p:spPr/>
        <p:txBody>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105476" name="Date Placeholder 3"/>
          <p:cNvSpPr>
            <a:spLocks noGrp="1"/>
          </p:cNvSpPr>
          <p:nvPr>
            <p:ph type="dt" sz="quarter" idx="10"/>
          </p:nvPr>
        </p:nvSpPr>
        <p:spPr/>
        <p:txBody>
          <a:bodyPr/>
          <a:lstStyle/>
          <a:p>
            <a:pPr>
              <a:defRPr/>
            </a:pPr>
            <a:r>
              <a:rPr lang="en-US"/>
              <a:t>CIS 421/521 - Intro to AI</a:t>
            </a:r>
            <a:endParaRPr lang="en-US" dirty="0"/>
          </a:p>
        </p:txBody>
      </p:sp>
      <p:sp>
        <p:nvSpPr>
          <p:cNvPr id="6144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smtClean="0"/>
              <a:pPr>
                <a:spcBef>
                  <a:spcPct val="0"/>
                </a:spcBef>
                <a:buClrTx/>
                <a:buSzTx/>
                <a:buFontTx/>
                <a:buNone/>
              </a:pPr>
              <a:t>68</a:t>
            </a:fld>
            <a:endParaRPr lang="en-US" altLang="en-US" sz="1400" b="0"/>
          </a:p>
        </p:txBody>
      </p:sp>
      <p:sp>
        <p:nvSpPr>
          <p:cNvPr id="61446" name="Curved Down Arrow 17"/>
          <p:cNvSpPr>
            <a:spLocks noChangeArrowheads="1"/>
          </p:cNvSpPr>
          <p:nvPr/>
        </p:nvSpPr>
        <p:spPr bwMode="auto">
          <a:xfrm>
            <a:off x="3962400"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5181600"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09600"/>
            <a:ext cx="8229600" cy="457200"/>
          </a:xfrm>
        </p:spPr>
        <p:txBody>
          <a:bodyPr/>
          <a:lstStyle/>
          <a:p>
            <a:r>
              <a:rPr lang="en-US" altLang="en-US" sz="2800"/>
              <a:t>Simplifying hard CSPs: Cycle Cutsets</a:t>
            </a:r>
          </a:p>
        </p:txBody>
      </p:sp>
      <p:sp>
        <p:nvSpPr>
          <p:cNvPr id="62467" name="Content Placeholder 2"/>
          <p:cNvSpPr>
            <a:spLocks noGrp="1"/>
          </p:cNvSpPr>
          <p:nvPr>
            <p:ph idx="1"/>
          </p:nvPr>
        </p:nvSpPr>
        <p:spPr>
          <a:xfrm>
            <a:off x="685800" y="1295400"/>
            <a:ext cx="8001000" cy="4572000"/>
          </a:xfrm>
        </p:spPr>
        <p:txBody>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106500" name="Date Placeholder 3"/>
          <p:cNvSpPr>
            <a:spLocks noGrp="1"/>
          </p:cNvSpPr>
          <p:nvPr>
            <p:ph type="dt" sz="quarter" idx="10"/>
          </p:nvPr>
        </p:nvSpPr>
        <p:spPr/>
        <p:txBody>
          <a:bodyPr/>
          <a:lstStyle/>
          <a:p>
            <a:pPr>
              <a:defRPr/>
            </a:pPr>
            <a:r>
              <a:rPr lang="en-US"/>
              <a:t>CIS 421/521 - Intro to AI</a:t>
            </a:r>
            <a:endParaRPr lang="en-US" dirty="0"/>
          </a:p>
        </p:txBody>
      </p:sp>
      <p:sp>
        <p:nvSpPr>
          <p:cNvPr id="624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smtClean="0"/>
              <a:pPr>
                <a:spcBef>
                  <a:spcPct val="0"/>
                </a:spcBef>
                <a:buClrTx/>
                <a:buSzTx/>
                <a:buFontTx/>
                <a:buNone/>
              </a:pPr>
              <a:t>69</a:t>
            </a:fld>
            <a:endParaRPr lang="en-US" altLang="en-US" sz="1400" b="0"/>
          </a:p>
        </p:txBody>
      </p:sp>
    </p:spTree>
    <p:extLst>
      <p:ext uri="{BB962C8B-B14F-4D97-AF65-F5344CB8AC3E}">
        <p14:creationId xmlns:p14="http://schemas.microsoft.com/office/powerpoint/2010/main" val="22460212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4766128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idx="1"/>
          </p:nvPr>
        </p:nvSpPr>
        <p:spPr/>
        <p:txBody>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99332" name="Date Placeholder 3"/>
          <p:cNvSpPr>
            <a:spLocks noGrp="1"/>
          </p:cNvSpPr>
          <p:nvPr>
            <p:ph type="dt" sz="quarter" idx="10"/>
          </p:nvPr>
        </p:nvSpPr>
        <p:spPr/>
        <p:txBody>
          <a:bodyPr/>
          <a:lstStyle/>
          <a:p>
            <a:pPr>
              <a:defRPr/>
            </a:pPr>
            <a:r>
              <a:rPr lang="en-US"/>
              <a:t>CIS 421/521 - Intro to AI</a:t>
            </a:r>
            <a:endParaRPr lang="en-US" dirty="0"/>
          </a:p>
        </p:txBody>
      </p:sp>
      <p:sp>
        <p:nvSpPr>
          <p:cNvPr id="573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smtClean="0"/>
              <a:pPr>
                <a:spcBef>
                  <a:spcPct val="0"/>
                </a:spcBef>
                <a:buClrTx/>
                <a:buSzTx/>
                <a:buFontTx/>
                <a:buNone/>
              </a:pPr>
              <a:t>70</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019800"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8077200"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Oval 8"/>
          <p:cNvSpPr/>
          <p:nvPr/>
        </p:nvSpPr>
        <p:spPr bwMode="auto">
          <a:xfrm>
            <a:off x="8431041"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Oval 9"/>
          <p:cNvSpPr/>
          <p:nvPr/>
        </p:nvSpPr>
        <p:spPr bwMode="auto">
          <a:xfrm>
            <a:off x="7999112"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Oval 10"/>
          <p:cNvSpPr/>
          <p:nvPr/>
        </p:nvSpPr>
        <p:spPr bwMode="auto">
          <a:xfrm>
            <a:off x="8153400"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Oval 11"/>
          <p:cNvSpPr/>
          <p:nvPr/>
        </p:nvSpPr>
        <p:spPr bwMode="auto">
          <a:xfrm>
            <a:off x="7220894"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idx="1"/>
          </p:nvPr>
        </p:nvSpPr>
        <p:spPr/>
        <p:txBody>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100356" name="Date Placeholder 3"/>
          <p:cNvSpPr>
            <a:spLocks noGrp="1"/>
          </p:cNvSpPr>
          <p:nvPr>
            <p:ph type="dt" sz="quarter" idx="10"/>
          </p:nvPr>
        </p:nvSpPr>
        <p:spPr/>
        <p:txBody>
          <a:bodyPr/>
          <a:lstStyle/>
          <a:p>
            <a:pPr>
              <a:defRPr/>
            </a:pPr>
            <a:r>
              <a:rPr lang="en-US"/>
              <a:t>CIS 421/521 - Intro to AI</a:t>
            </a:r>
            <a:endParaRPr lang="en-US" dirty="0"/>
          </a:p>
        </p:txBody>
      </p:sp>
      <p:sp>
        <p:nvSpPr>
          <p:cNvPr id="583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smtClean="0"/>
              <a:pPr>
                <a:spcBef>
                  <a:spcPct val="0"/>
                </a:spcBef>
                <a:buClrTx/>
                <a:buSzTx/>
                <a:buFontTx/>
                <a:buNone/>
              </a:pPr>
              <a:t>71</a:t>
            </a:fld>
            <a:endParaRPr lang="en-US" altLang="en-US" sz="1400" b="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477000"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smtClean="0">
                <a:latin typeface="Times New Roman" pitchFamily="18" charset="0"/>
              </a:rPr>
              <a:pPr>
                <a:spcBef>
                  <a:spcPct val="0"/>
                </a:spcBef>
                <a:buClrTx/>
                <a:buSzTx/>
                <a:buFontTx/>
                <a:buNone/>
              </a:pPr>
              <a:t>72</a:t>
            </a:fld>
            <a:endParaRPr lang="en-US" altLang="en-US" sz="1400" b="0">
              <a:latin typeface="Times New Roman" pitchFamily="18" charset="0"/>
            </a:endParaRPr>
          </a:p>
        </p:txBody>
      </p:sp>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lstStyle/>
          <a:p>
            <a:pPr>
              <a:buFont typeface="Symbol" pitchFamily="18" charset="2"/>
              <a:buNone/>
            </a:pPr>
            <a:r>
              <a:rPr lang="en-US" altLang="en-US" sz="2800" dirty="0"/>
              <a:t>The crucial principle:</a:t>
            </a:r>
            <a:r>
              <a:rPr lang="en-US" altLang="en-US" dirty="0"/>
              <a:t>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Tree>
    <p:extLst>
      <p:ext uri="{BB962C8B-B14F-4D97-AF65-F5344CB8AC3E}">
        <p14:creationId xmlns:p14="http://schemas.microsoft.com/office/powerpoint/2010/main" val="12791413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03680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886500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11672</TotalTime>
  <Words>4392</Words>
  <Application>Microsoft Macintosh PowerPoint</Application>
  <PresentationFormat>Letter Paper (8.5x11 in)</PresentationFormat>
  <Paragraphs>932</Paragraphs>
  <Slides>72</Slides>
  <Notes>57</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Burnstown Dam</vt:lpstr>
      <vt:lpstr>Calibri</vt:lpstr>
      <vt:lpstr>Cooper Black</vt:lpstr>
      <vt:lpstr>MS PGothic</vt:lpstr>
      <vt:lpstr>ＭＳ Ｐゴシック</vt:lpstr>
      <vt:lpstr>Symbol</vt:lpstr>
      <vt:lpstr>Tahoma</vt:lpstr>
      <vt:lpstr>Times</vt:lpstr>
      <vt:lpstr>Times New Roman</vt:lpstr>
      <vt:lpstr>Wingdings</vt:lpstr>
      <vt:lpstr>Arial</vt:lpstr>
      <vt:lpstr>2_bbn-upenn</vt:lpstr>
      <vt:lpstr> A* Wrap Up  </vt:lpstr>
      <vt:lpstr>Review: Shape of Search</vt:lpstr>
      <vt:lpstr>Review: Heuristic functions</vt:lpstr>
      <vt:lpstr>Review: Admissibility</vt:lpstr>
      <vt:lpstr>Review: Admissible Heuristics</vt:lpstr>
      <vt:lpstr>Optimality of A* Tree Search</vt:lpstr>
      <vt:lpstr>Optimality of A* Tree Search</vt:lpstr>
      <vt:lpstr>Optimality of A* Tree Search: Blocking</vt:lpstr>
      <vt:lpstr>Optimality of A* Tree Search: Blocking</vt:lpstr>
      <vt:lpstr>Optimality of A* Tree Search: Blocking</vt:lpstr>
      <vt:lpstr>A* Applications</vt:lpstr>
      <vt:lpstr>Constraint Satisfaction Problems  </vt:lpstr>
      <vt:lpstr>What is Search For?</vt:lpstr>
      <vt:lpstr>Big idea</vt:lpstr>
      <vt:lpstr>Constraint Satisfaction Problems</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Arc Consistency,  Constraint Propagation &amp; AC-3</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PowerPoint Presentation</vt:lpstr>
      <vt:lpstr>AC-3: Worst Case Complexity Analysis</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569</cp:revision>
  <cp:lastPrinted>2019-09-17T15:12:13Z</cp:lastPrinted>
  <dcterms:created xsi:type="dcterms:W3CDTF">2000-09-21T14:49:05Z</dcterms:created>
  <dcterms:modified xsi:type="dcterms:W3CDTF">2019-09-17T15:22:40Z</dcterms:modified>
</cp:coreProperties>
</file>